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repeat%20%5B3%5D%0Asay%5Bmeow%5D"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when%20green%20flag%20clicked%0Asay%20%5Bhello%2C%20world%5D" TargetMode="Externa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forever%0Asay%5Bmeow%5D" TargetMode="Externa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mojipedia.org/cooki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itor.codecogs.com/" TargetMode="Externa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itor.codecogs.com/" TargetMode="Externa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7qirrV8w5SQ"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cman.fandom.com/wiki/Map_256_Glitch" TargetMode="Externa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rrors.fandom.com/wiki/DK_kill_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rstechnica.com/information-technology/2015/05/boeing-787-dreamliners-contain-a-potentially-catastrophic-software-bug/" TargetMode="Externa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when%20green%20flag%20clicked%0Asay%20%5Bhello%2C%20world%5D"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ay%20%5B%5D" TargetMode="External"/><Relationship Id="rId3" Type="http://schemas.openxmlformats.org/officeDocument/2006/relationships/hyperlink" Target="https://scratchblocks.github.io/#?style=scratch3&amp;script=say%20%5Bhello%2C%20world%5D"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ay%20%5Bhello%2C%20world%5D"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when%20green%20flag%20clicked%0Aask%20%5BWhat's%20your%20name%3F%20%5D%20and%20wait%0Asay(join%20%5Bhello%2C%20%5D%20(answer))"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ask%20%5B%5D%20and%20wait" TargetMode="External"/><Relationship Id="rId3" Type="http://schemas.openxmlformats.org/officeDocument/2006/relationships/hyperlink" Target="https://scratchblocks.github.io/#?style=scratch3&amp;script=ask%20%5BWhat's%20your%20name%3F%5D%20and%20wait" TargetMode="External"/><Relationship Id="rId4" Type="http://schemas.openxmlformats.org/officeDocument/2006/relationships/hyperlink" Target="https://scratchblocks.github.io/#?style=scratch3&amp;script=(answer)"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ask%20%5BWhat's%20your%20name%3F%5D%20and%20wait%0A(answer)"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ay%20(join%5Bhello%2C%20%5D%20(answer)%0A"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0Aelse%0Asay%20%5Bx%20is%20not%20less%20than%20y%5D"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0Aelse%0Aif%20%3C(x)%20%3E%20(y)%3E%20then%0Asay%20%5Bx%20is%20greater%20than%20y%5D%0Aelse%0Aif%20%3C(x)%20%3D%20(y)%3E%20then%0Asay%20%5Bx%20is%20equal%20to%20y%5D"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0Aelse%0Aif%20%3C(x)%20%3E%20(y)%3E%20then%0Asay%20%5Bx%20is%20greater%20than%20y%5D%0Aelse%0Asay%20%5Bx%20is%20equal%20to%20y%5D"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et%20%5Bcounter%20v%5D%20to%20%5B0%5D"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change%20%5Bcounter%20v%5D%20by%20%5B1%5D"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change%20%5Bcounter%20v%5D%20by%20%5B-1%5D"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00b3df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00b3df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Reload codespace</a:t>
            </a:r>
            <a:endParaRPr>
              <a:solidFill>
                <a:schemeClr val="dk1"/>
              </a:solidFill>
            </a:endParaRPr>
          </a:p>
          <a:p>
            <a:pPr indent="-298450" lvl="0" marL="457200" rtl="0" algn="l">
              <a:spcBef>
                <a:spcPts val="0"/>
              </a:spcBef>
              <a:spcAft>
                <a:spcPts val="0"/>
              </a:spcAft>
              <a:buSzPts val="1100"/>
              <a:buChar char="●"/>
            </a:pPr>
            <a:r>
              <a:rPr lang="en"/>
              <a:t>Uncheck</a:t>
            </a:r>
            <a:r>
              <a:rPr lang="en"/>
              <a:t>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d8e88d191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d8e88d191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7d3d4dab6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7d3d4dab6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compare0.c</a:t>
            </a:r>
            <a:endParaRPr>
              <a:solidFill>
                <a:schemeClr val="dk1"/>
              </a:solidFill>
            </a:endParaRPr>
          </a:p>
          <a:p>
            <a:pPr indent="0" lvl="0" marL="0" rtl="0" algn="l">
              <a:spcBef>
                <a:spcPts val="0"/>
              </a:spcBef>
              <a:spcAft>
                <a:spcPts val="0"/>
              </a:spcAft>
              <a:buNone/>
            </a:pPr>
            <a:r>
              <a:rPr lang="en" u="sng">
                <a:solidFill>
                  <a:schemeClr val="hlink"/>
                </a:solidFill>
                <a:hlinkClick r:id="rId2"/>
              </a:rPr>
              <a: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7d3d4dab6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7d3d4dab6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compare1.c </a:t>
            </a:r>
            <a:endParaRPr/>
          </a:p>
          <a:p>
            <a:pPr indent="0" lvl="0" marL="0" rtl="0" algn="l">
              <a:spcBef>
                <a:spcPts val="0"/>
              </a:spcBef>
              <a:spcAft>
                <a:spcPts val="0"/>
              </a:spcAft>
              <a:buNone/>
            </a:pPr>
            <a:r>
              <a:rPr lang="en" u="sng">
                <a:solidFill>
                  <a:schemeClr val="hlink"/>
                </a:solidFill>
                <a:hlinkClick r:id="rId2"/>
              </a:rPr>
              <a: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a:t>
            </a:r>
            <a:endParaRPr/>
          </a:p>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7d3d4dab6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7d3d4dab6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compare2.c</a:t>
            </a:r>
            <a:endParaRPr/>
          </a:p>
          <a:p>
            <a:pPr indent="0" lvl="0" marL="0" rtl="0" algn="l">
              <a:spcBef>
                <a:spcPts val="0"/>
              </a:spcBef>
              <a:spcAft>
                <a:spcPts val="0"/>
              </a:spcAft>
              <a:buNone/>
            </a:pPr>
            <a:r>
              <a:rPr lang="en" u="sng">
                <a:solidFill>
                  <a:schemeClr val="hlink"/>
                </a:solidFill>
                <a:hlinkClick r:id="rId2"/>
              </a:rPr>
              <a: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7d3d4dab6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7d3d4dab6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compare3.c</a:t>
            </a:r>
            <a:endParaRPr/>
          </a:p>
          <a:p>
            <a:pPr indent="0" lvl="0" marL="0" rtl="0" algn="l">
              <a:spcBef>
                <a:spcPts val="0"/>
              </a:spcBef>
              <a:spcAft>
                <a:spcPts val="0"/>
              </a:spcAft>
              <a:buNone/>
            </a:pPr>
            <a:r>
              <a:rPr lang="en" u="sng">
                <a:solidFill>
                  <a:schemeClr val="hlink"/>
                </a:solidFill>
                <a:hlinkClick r:id="rId2"/>
              </a:rPr>
              <a: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a:t>
            </a:r>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7d3d4dab6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7d3d4dab6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compare4.c</a:t>
            </a:r>
            <a:endParaRPr/>
          </a:p>
          <a:p>
            <a:pPr indent="0" lvl="0" marL="0" rtl="0" algn="l">
              <a:spcBef>
                <a:spcPts val="0"/>
              </a:spcBef>
              <a:spcAft>
                <a:spcPts val="0"/>
              </a:spcAft>
              <a:buNone/>
            </a:pPr>
            <a:r>
              <a:rPr lang="en" u="sng">
                <a:solidFill>
                  <a:schemeClr val="hlink"/>
                </a:solidFill>
                <a:hlinkClick r:id="rId2"/>
              </a:rPr>
              <a: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a:t>
            </a:r>
            <a:r>
              <a:rPr lang="en"/>
              <a:t>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7d3d4dab6f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7d3d4dab6f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7d3d4dab6f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7d3d4dab6f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7d3d4dab6f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7d3d4dab6f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7d3d4dab6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7d3d4dab6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agree{0,1,2}.c</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500b3df673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500b3df673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meow0.c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d8e88d191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7d8e88d191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overflow, imprecision</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500b3df673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500b3df673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https://scratchblocks.github.io/#?style=scratch3&amp;script=repeat%20%5B3%5D%0Asay%5Bmeow%5D</a:t>
            </a:r>
            <a:r>
              <a:rPr lang="en"/>
              <a:t>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500b3df673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500b3df673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7d3d4dab6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7d3d4dab6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7d3d4dab6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7d3d4dab6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7d3d4dab6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7d3d4dab6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7d3d4dab6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7d3d4dab6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7d3d4dab6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7d3d4dab6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7d3d4dab6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7d3d4dab6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7d3d4dab6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7d3d4dab6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7d3d4dab6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7d3d4dab6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00b3df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00b3df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https://scratchblocks.github.io/#?style=scratch3&amp;script=when%20green%20flag%20clicked%0Asay%20%5Bhello%2C%20world%5D</a:t>
            </a:r>
            <a:r>
              <a:rPr lang="en"/>
              <a:t>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7d3d4dab6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7d3d4dab6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7d3d4dab6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7d3d4dab6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7d3d4dab6f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7d3d4dab6f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7d3d4dab6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7d3d4dab6f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7d3d4dab6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7d3d4dab6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500b3df673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500b3df673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500b3df673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500b3df673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500b3df673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500b3df673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meow{1,2}.c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500b3df673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500b3df673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bowl of 3 stressballs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500b3df673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500b3df673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3d4dab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d3d4dab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500b3df673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500b3df673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meow3.c</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7d3d4dab6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7d3d4dab6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7d3d4dab6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7d3d4dab6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500b3df673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500b3df673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500b3df673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500b3df673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500b3df673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500b3df673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500b3df67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500b3df67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500b3df673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500b3df673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500b3df673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500b3df673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7d3d4dab6f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7d3d4dab6f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00b3df67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500b3df67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7d3d4dab6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7d3d4dab6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7d3d4dab6f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7d3d4dab6f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7d3d4dab6f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7d3d4dab6f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7d3d4dab6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7d3d4dab6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7d3d4dab6f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7d3d4dab6f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7d3d4dab6f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7d3d4dab6f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meow4.c</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7d3d4dab6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7d3d4dab6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500b3df673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500b3df673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https://scratchblocks.github.io/#?style=scratch3&amp;script=forever%0Asay%5Bmeow%5D</a:t>
            </a:r>
            <a:r>
              <a:rPr lang="en"/>
              <a:t>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500b3df673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500b3df673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7d3d4dab6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7d3d4dab6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00b3df67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500b3df67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7d3d4dab6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7d3d4dab6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7d3d4dab6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7d3d4dab6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7d3d4dab6f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7d3d4dab6f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7d3d4dab6f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7d3d4dab6f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7d3d4dab6f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7d3d4dab6f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meow5.c</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7d3d4dab6f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7d3d4dab6f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7d3d4dab6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7d3d4dab6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7d3d4dab6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7d3d4dab6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7d3d4dab6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7d3d4dab6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meow6.c</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7d8e88d191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7d8e88d191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https://emojipedia.org/cookie/</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70b0aa12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70b0aa12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7d3d4dab6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7d3d4dab6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7d3d4dab6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7d3d4dab6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calculator0.c</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7d3d4dab6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7d3d4dab6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7d3d4dab6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7d3d4dab6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calculator{1,2,3}.c</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7d3d4dab6f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7d3d4dab6f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https://editor.codecogs.com/</a:t>
            </a:r>
            <a:r>
              <a:rPr lang="en"/>
              <a:t>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7d3d4dab6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7d3d4dab6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https://editor.codecogs.com/</a:t>
            </a:r>
            <a:r>
              <a:rPr lang="en"/>
              <a:t>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1503b578c0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1503b578c0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503b578c0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503b578c04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503b578c04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503b578c04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7d3d4dab6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27d3d4dab6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500b3df67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500b3df67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7d3d4dab6f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7d3d4dab6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503b578c04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503b578c04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503b578c0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503b578c0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503b578c0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503b578c0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500b3df673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1500b3df673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500b3df673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500b3df673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500b3df673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500b3df673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mario{0,1}.c</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500b3df673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500b3df673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500b3df673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500b3df673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mario2.c</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500b3df673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500b3df673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70b0aa12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70b0aa126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today, no green flag</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500b3df673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500b3df673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mario{3,4}.c</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503b578c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1503b578c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503b578c0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503b578c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503b578c04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503b578c04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7d3d4dab6f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7d3d4dab6f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7d3d4dab6f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7d3d4dab6f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7d3d4dab6f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7d3d4dab6f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7d3d4dab6f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7d3d4dab6f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7d3d4dab6f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7d3d4dab6f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7d3d4dab6f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7d3d4dab6f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70b0aa12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70b0aa12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27d3d4dab6f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27d3d4dab6f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7d3d4dab6f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7d3d4dab6f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7d3d4dab6f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7d3d4dab6f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7d3d4dab6f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7d3d4dab6f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503b578c0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1503b578c04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503b578c04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1503b578c0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503b578c04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503b578c04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1503b578c04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1503b578c04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503b578c0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503b578c04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7d3d4dab6f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7d3d4dab6f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00b3df67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500b3df67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https://www.youtube.com/watch?v=7qirrV8w5SQ</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70b0aa126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70b0aa126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7d3d4dab6f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7d3d4dab6f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7d3d4dab6f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7d3d4dab6f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7d3d4dab6f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27d3d4dab6f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7d3d4dab6f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27d3d4dab6f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7d3d4dab6f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7d3d4dab6f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503b578c04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503b578c04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2^63 - 1</a:t>
            </a:r>
            <a:endParaRPr/>
          </a:p>
          <a:p>
            <a:pPr indent="0" lvl="0" marL="0" rtl="0" algn="l">
              <a:spcBef>
                <a:spcPts val="0"/>
              </a:spcBef>
              <a:spcAft>
                <a:spcPts val="0"/>
              </a:spcAft>
              <a:buNone/>
            </a:pPr>
            <a:r>
              <a:rPr lang="en"/>
              <a:t>9 quintillion</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503b578c04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503b578c04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calculator5.c</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7d3d4dab6f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7d3d4dab6f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27d3d4dab6f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27d3d4dab6f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7d3d4dab6f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7d3d4dab6f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70b0aa126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70b0aa126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7d3d4dab6f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7d3d4dab6f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calculator{6,7}.c</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503b578c04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503b578c04_0_493:notes"/>
          <p:cNvSpPr txBox="1"/>
          <p:nvPr>
            <p:ph idx="1" type="body"/>
          </p:nvPr>
        </p:nvSpPr>
        <p:spPr>
          <a:xfrm>
            <a:off x="685800" y="41910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calculator8.c</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476cc3ee9c_0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476cc3ee9c_0_1524:notes"/>
          <p:cNvSpPr txBox="1"/>
          <p:nvPr>
            <p:ph idx="1" type="body"/>
          </p:nvPr>
        </p:nvSpPr>
        <p:spPr>
          <a:xfrm>
            <a:off x="685800" y="41910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a:p>
            <a:pPr indent="0" lvl="0" marL="0" rtl="0" algn="l">
              <a:spcBef>
                <a:spcPts val="0"/>
              </a:spcBef>
              <a:spcAft>
                <a:spcPts val="0"/>
              </a:spcAft>
              <a:buNone/>
            </a:pPr>
            <a:r>
              <a:rPr lang="en"/>
              <a:t>calculator{9,10}.c</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ee4e5a99f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ee4e5a99f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graduated</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ee4e5a99f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ee4e5a99f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ee4e5a99f9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ee4e5a99f9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970b0aa12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970b0aa12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e4e5a99f9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e4e5a99f9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7d3d4dab6f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27d3d4dab6f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https://pacman.fandom.com/wiki/Map_256_Glitch</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level counter in the original Pac-Man is stored as an 8-bit integer, meaning the highest value it can hold is 255. The level counter starts with 0 internally, but for calculating the fruit counter it adds 1; however, because of overflow, adding 1 to 255 would result in 0, and the game tries to count fruits from 1, causing the game to attempt to draw 256 fruit to the screen until it overflows to 0. The result is the garbled mess on the right side of the maze, because the screen memory starts with the bottom, followed by the columns from the right side."</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7d3d4dab6f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7d3d4dab6f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https://errors.fandom.com/wiki/DK_kill_screen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 most kill screens, this kill screen is the result of integer overflow on an 8 bit variable. The amount of time allowed for any given screen is determined algorithmically during play by the level the player is on. The timer is calculated in seconds as 10×(level + 4), and has a maximum value of 80. When the level reaches 22, the game reads 10×(22+4) or 260 seconds. However, the 8-bit counter rolls over at 256, meaning the game calculates 4. This causes the timer to be set so low that there is 4 seconds for the player to complete the level, simply not enough time for the screen to possibly be completed, Unless you are playing on Japanese Set 3. On that version, there is a bug in 25m where if you jump at a certain point, you fall through the floor, Then Mario’s y position overflows to 0, and you complete the screen."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70b0aa126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70b0aa12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7d3d4dab6f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7d3d4dab6f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timer</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7d3d4dab6f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7d3d4dab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7d3d4dab6f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27d3d4dab6f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7d3d4dab6f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7d3d4dab6f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476cc3ee9c_0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476cc3ee9c_0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Boeing 787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2"/>
              </a:rPr>
              <a:t>http://arstechnica.com/information-technology/2015/05/boeing-787-dreamliners-contain-a-potentially-catastrophic-software-bug/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indent="0" lvl="0" marL="0" rtl="0" algn="l">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7d8e88d191_4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7d8e88d191_4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500b3df67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500b3df67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00b3df67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00b3df67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write, compile code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00b3df67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00b3df67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00b3df67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500b3df67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00b3df67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00b3df67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00b3df67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500b3df67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00b3df67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00b3df67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d3d4dab6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d3d4dab6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hello0.c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500b3df6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500b3df6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70b0aa126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70b0aa126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500b3df673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500b3df673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https://scratchblocks.github.io/#?style=scratch3&amp;script=when%20green%20flag%20clicked%0Asay%20%5Bhello%2C%20world%5D</a:t>
            </a: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let's focus on this function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500b3df67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500b3df67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500b3df673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500b3df673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https://scratchblocks.github.io/#?style=scratch3&amp;script=say%20%5B%5D</a:t>
            </a:r>
            <a:r>
              <a:rPr lang="en"/>
              <a:t> </a:t>
            </a:r>
            <a:endParaRPr/>
          </a:p>
          <a:p>
            <a:pPr indent="0" lvl="0" marL="0" rtl="0" algn="l">
              <a:spcBef>
                <a:spcPts val="0"/>
              </a:spcBef>
              <a:spcAft>
                <a:spcPts val="0"/>
              </a:spcAft>
              <a:buNone/>
            </a:pPr>
            <a:r>
              <a:rPr lang="en" u="sng">
                <a:solidFill>
                  <a:schemeClr val="hlink"/>
                </a:solidFill>
                <a:hlinkClick r:id="rId3"/>
              </a:rPr>
              <a:t>https://scratchblocks.github.io/#?style=scratch3&amp;script=say%20%5Bhello%2C%20world%5D</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70b0aa126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70b0aa126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https://scratchblocks.github.io/#?style=scratch3&amp;script=say%20%5Bhello%2C%20world%5D</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70b0aa12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70b0aa12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70b0aa126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70b0aa12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70b0aa126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70b0aa126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70b0aa126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70b0aa126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70b0aa126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70b0aa126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d3d4dab6f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7d3d4dab6f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500b3df673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500b3df673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lot of ways to make mistakes; try omitting semicolon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500b3df673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500b3df673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omitting </a:t>
            </a:r>
            <a:r>
              <a:rPr lang="en">
                <a:solidFill>
                  <a:schemeClr val="dk1"/>
                </a:solidFill>
              </a:rPr>
              <a:t>\n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503b578c0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503b578c0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try removing stdio.h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03b578c0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03b578c0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503b578c0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503b578c0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503b578c0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503b578c0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03b578c0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503b578c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503b578c0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503b578c0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03b578c0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03b578c0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503b578c0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503b578c0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d3d4dab6f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d3d4dab6f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503b578c0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503b578c0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7d3d4dab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7d3d4dab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00b3df67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500b3df67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https://scratchblocks.github.io/#?style=scratch3&amp;script=when%20green%20flag%20clicked%0Aask%20%5BWhat's%20your%20name%3F%20%5D%20and%20wait%0Asay(join%20%5Bhello%2C%20%5D%20(answer))</a:t>
            </a:r>
            <a:r>
              <a:rPr lang="en"/>
              <a: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500b3df67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500b3df67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00b3df67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500b3df67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https://scratchblocks.github.io/#?style=scratch3&amp;script=ask%20%5B%5D%20and%20wait</a:t>
            </a:r>
            <a:endParaRPr/>
          </a:p>
          <a:p>
            <a:pPr indent="0" lvl="0" marL="0" rtl="0" algn="l">
              <a:spcBef>
                <a:spcPts val="0"/>
              </a:spcBef>
              <a:spcAft>
                <a:spcPts val="0"/>
              </a:spcAft>
              <a:buNone/>
            </a:pPr>
            <a:r>
              <a:rPr lang="en" u="sng">
                <a:solidFill>
                  <a:schemeClr val="hlink"/>
                </a:solidFill>
                <a:hlinkClick r:id="rId3"/>
              </a:rPr>
              <a:t>https://scratchblocks.github.io/#?style=scratch3&amp;script=ask%20%5BWhat's%20your%20name%3F%5D%20and%20wait</a:t>
            </a:r>
            <a:r>
              <a:rPr lang="en"/>
              <a:t> </a:t>
            </a:r>
            <a:endParaRPr/>
          </a:p>
          <a:p>
            <a:pPr indent="0" lvl="0" marL="0" rtl="0" algn="l">
              <a:spcBef>
                <a:spcPts val="0"/>
              </a:spcBef>
              <a:spcAft>
                <a:spcPts val="0"/>
              </a:spcAft>
              <a:buNone/>
            </a:pPr>
            <a:r>
              <a:rPr lang="en" u="sng">
                <a:solidFill>
                  <a:schemeClr val="hlink"/>
                </a:solidFill>
                <a:hlinkClick r:id="rId4"/>
              </a:rPr>
              <a:t>https://scratchblocks.github.io/#?style=scratch3&amp;script=(answer)</a:t>
            </a:r>
            <a:r>
              <a:rPr lang="en"/>
              <a:t>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970b0aa126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970b0aa126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https://scratchblocks.github.io/#?style=scratch3&amp;script=ask%20%5BWhat's%20your%20name%3F%5D%20and%20wait%0A(answer)</a:t>
            </a:r>
            <a:r>
              <a:rPr lang="en"/>
              <a: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70b0aa126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70b0aa126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70b0aa126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970b0aa126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00b3df67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500b3df67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70b0aa126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970b0aa126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7d8e88d1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7d8e88d1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70b0aa126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70b0aa126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70b0aa126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970b0aa126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hello1.c</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970b0aa12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970b0aa12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https://scratchblocks.github.io/#?style=scratch3&amp;script=say%20(join%5Bhello%2C%20%5D%20(answer)%0A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70b0aa126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70b0aa12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970b0aa126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970b0aa126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500b3df67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500b3df67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500b3df67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500b3df67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70b0aa126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70b0aa126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hello2.c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500b3df673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500b3df673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500b3df673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500b3df673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d8e88d19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7d8e88d19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7d3d4dab6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7d3d4dab6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7d3d4dab6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7d3d4dab6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7d3d4dab6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7d3d4dab6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7d3d4dab6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7d3d4dab6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7d3d4dab6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7d3d4dab6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7d3d4dab6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7d3d4dab6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7d3d4dab6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7d3d4dab6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7d3d4dab6f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7d3d4dab6f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500b3df673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500b3df673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500b3df673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500b3df673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d8e88d19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7d8e88d19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500b3df67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500b3df67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500b3df673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500b3df673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500b3df673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500b3df673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https://scratchblocks.github.io/#?style=scratch3&amp;script=if%20%3C(x)%20%3C%20(y)%3E%20then%0Asay%20%5Bx%20is%20less%20than%20y%5D%0Aelse%0Asay%20%5Bx%20is%20not%20less%20than%20y%5D</a:t>
            </a:r>
            <a:r>
              <a:rPr lang="en"/>
              <a:t>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500b3df673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500b3df673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500b3df673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500b3df673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500b3df67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500b3df67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0Aelse%0Aif%20%3C(x)%20%3E%20(y)%3E%20then%0Asay%20%5Bx%20is%20greater%20than%20y%5D%0Aelse%0Aif%20%3C(x)%20%3D%20(y)%3E%20then%0Asay%20%5Bx%20is%20equal%20to%20y%5D</a:t>
            </a:r>
            <a:r>
              <a:rPr lang="en"/>
              <a: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00b3df673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500b3df673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00b3df673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500b3df673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500b3df673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500b3df673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https://scratchblocks.github.io/#?style=scratch3&amp;script=if%20%3C(x)%20%3C%20(y)%3E%20then%0Asay%20%5Bx%20is%20less%20than%20y%5D%0Aelse%0Aif%20%3C(x)%20%3E%20(y)%3E%20then%0Asay%20%5Bx%20is%20greater%20than%20y%5D%0Aelse%0Asay%20%5Bx%20is%20equal%20to%20y%5D</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503b578c0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503b578c0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d8e88d191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d8e88d19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503b578c0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503b578c0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https://scratchblocks.github.io/#?style=scratch3&amp;script=set%20%5Bcounter%20v%5D%20to%20%5B0%5D</a:t>
            </a:r>
            <a:r>
              <a:rPr lang="en"/>
              <a:t>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503b578c0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503b578c0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503b578c0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503b578c0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503b578c0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503b578c0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503b578c0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503b578c0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https://scratchblocks.github.io/#?style=scratch3&amp;script=change%20%5Bcounter%20v%5D%20by%20%5B1%5D</a:t>
            </a:r>
            <a:r>
              <a:rPr lang="en"/>
              <a:t>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503b578c0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503b578c0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503b578c0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503b578c0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503b578c0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503b578c0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503b578c0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503b578c0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https://scratchblocks.github.io/#?style=scratch3&amp;script=change%20%5Bcounter%20v%5D%20by%20%5B-1%5D</a:t>
            </a:r>
            <a:r>
              <a:rPr lang="en"/>
              <a:t>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7d3d4dab6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7d3d4dab6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2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3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2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3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2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2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2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image" Target="../media/image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2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2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2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2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2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2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2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3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2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2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 Id="rId3" Type="http://schemas.openxmlformats.org/officeDocument/2006/relationships/image" Target="../media/image2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 Id="rId3" Type="http://schemas.openxmlformats.org/officeDocument/2006/relationships/image" Target="../media/image2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 Id="rId3" Type="http://schemas.openxmlformats.org/officeDocument/2006/relationships/image" Target="../media/image2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2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2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0.xml"/><Relationship Id="rId3" Type="http://schemas.openxmlformats.org/officeDocument/2006/relationships/image" Target="../media/image2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1.xml"/><Relationship Id="rId3" Type="http://schemas.openxmlformats.org/officeDocument/2006/relationships/image" Target="../media/image2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 Id="rId3" Type="http://schemas.openxmlformats.org/officeDocument/2006/relationships/image" Target="../media/image2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 Id="rId3" Type="http://schemas.openxmlformats.org/officeDocument/2006/relationships/image" Target="../media/image2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4.xml"/><Relationship Id="rId3" Type="http://schemas.openxmlformats.org/officeDocument/2006/relationships/image" Target="../media/image2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 Id="rId3" Type="http://schemas.openxmlformats.org/officeDocument/2006/relationships/image" Target="../media/image2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 Id="rId3" Type="http://schemas.openxmlformats.org/officeDocument/2006/relationships/image" Target="../media/image3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2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2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2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 Id="rId3" Type="http://schemas.openxmlformats.org/officeDocument/2006/relationships/image" Target="../media/image2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 Id="rId3" Type="http://schemas.openxmlformats.org/officeDocument/2006/relationships/image" Target="../media/image2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image" Target="../media/image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2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3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3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2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2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3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4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0.xml"/><Relationship Id="rId3" Type="http://schemas.openxmlformats.org/officeDocument/2006/relationships/image" Target="../media/image1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4.xml"/><Relationship Id="rId3" Type="http://schemas.openxmlformats.org/officeDocument/2006/relationships/image" Target="../media/image3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 Id="rId3" Type="http://schemas.openxmlformats.org/officeDocument/2006/relationships/image" Target="../media/image3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 Id="rId3" Type="http://schemas.openxmlformats.org/officeDocument/2006/relationships/image" Target="../media/image4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 Id="rId3" Type="http://schemas.openxmlformats.org/officeDocument/2006/relationships/image" Target="../media/image4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 Id="rId3" Type="http://schemas.openxmlformats.org/officeDocument/2006/relationships/image" Target="../media/image3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0.xml"/><Relationship Id="rId3" Type="http://schemas.openxmlformats.org/officeDocument/2006/relationships/image" Target="../media/image4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 Id="rId3" Type="http://schemas.openxmlformats.org/officeDocument/2006/relationships/image" Target="../media/image4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s50.ly/screen" TargetMode="External"/><Relationship Id="rId4" Type="http://schemas.openxmlformats.org/officeDocument/2006/relationships/hyperlink" Target="https://cs50.dev" TargetMode="External"/><Relationship Id="rId5" Type="http://schemas.openxmlformats.org/officeDocument/2006/relationships/hyperlink" Target="https://cs50.ly/stud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8.xml"/><Relationship Id="rId3" Type="http://schemas.openxmlformats.org/officeDocument/2006/relationships/image" Target="../media/image3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4.xml"/><Relationship Id="rId3" Type="http://schemas.openxmlformats.org/officeDocument/2006/relationships/image" Target="../media/image4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6.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cs50.dev"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manual.cs50.io/"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manual.cs50.io/#stdio.h"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manual.cs50.io/3/print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manual.cs50.io/#cs50.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1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1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learn how to solve problems </a:t>
            </a:r>
            <a:r>
              <a:rPr lang="en" sz="3200">
                <a:solidFill>
                  <a:srgbClr val="FFFF00"/>
                </a:solidFill>
              </a:rPr>
              <a:t>with loops</a:t>
            </a:r>
            <a:endParaRPr sz="3200">
              <a:solidFill>
                <a:srgbClr val="FFFF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124"/>
          <p:cNvPicPr preferRelativeResize="0"/>
          <p:nvPr/>
        </p:nvPicPr>
        <p:blipFill>
          <a:blip r:embed="rId3">
            <a:alphaModFix/>
          </a:blip>
          <a:stretch>
            <a:fillRect/>
          </a:stretch>
        </p:blipFill>
        <p:spPr>
          <a:xfrm>
            <a:off x="3165725" y="152400"/>
            <a:ext cx="2812539" cy="48387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125"/>
          <p:cNvPicPr preferRelativeResize="0"/>
          <p:nvPr/>
        </p:nvPicPr>
        <p:blipFill>
          <a:blip r:embed="rId3">
            <a:alphaModFix/>
          </a:blip>
          <a:stretch>
            <a:fillRect/>
          </a:stretch>
        </p:blipFill>
        <p:spPr>
          <a:xfrm>
            <a:off x="2347938" y="152400"/>
            <a:ext cx="4448132" cy="48387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126"/>
          <p:cNvPicPr preferRelativeResize="0"/>
          <p:nvPr/>
        </p:nvPicPr>
        <p:blipFill>
          <a:blip r:embed="rId3">
            <a:alphaModFix/>
          </a:blip>
          <a:stretch>
            <a:fillRect/>
          </a:stretch>
        </p:blipFill>
        <p:spPr>
          <a:xfrm>
            <a:off x="3900550" y="152400"/>
            <a:ext cx="1342900" cy="483870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127"/>
          <p:cNvPicPr preferRelativeResize="0"/>
          <p:nvPr/>
        </p:nvPicPr>
        <p:blipFill>
          <a:blip r:embed="rId3">
            <a:alphaModFix/>
          </a:blip>
          <a:stretch>
            <a:fillRect/>
          </a:stretch>
        </p:blipFill>
        <p:spPr>
          <a:xfrm>
            <a:off x="2515550" y="152400"/>
            <a:ext cx="4112895" cy="4838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128"/>
          <p:cNvPicPr preferRelativeResize="0"/>
          <p:nvPr/>
        </p:nvPicPr>
        <p:blipFill>
          <a:blip r:embed="rId3">
            <a:alphaModFix/>
          </a:blip>
          <a:stretch>
            <a:fillRect/>
          </a:stretch>
        </p:blipFill>
        <p:spPr>
          <a:xfrm>
            <a:off x="2223813" y="152400"/>
            <a:ext cx="4696385" cy="48387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char</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00"/>
                </a:solidFill>
                <a:latin typeface="Consolas"/>
                <a:ea typeface="Consolas"/>
                <a:cs typeface="Consolas"/>
                <a:sym typeface="Consolas"/>
              </a:rPr>
              <a:t>get_char</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loops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learn how (not) to solve problems</a:t>
            </a:r>
            <a:endParaRPr sz="3200">
              <a:solidFill>
                <a:srgbClr val="FFFF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93" name="Shape 793"/>
        <p:cNvGrpSpPr/>
        <p:nvPr/>
      </p:nvGrpSpPr>
      <p:grpSpPr>
        <a:xfrm>
          <a:off x="0" y="0"/>
          <a:ext cx="0" cy="0"/>
          <a:chOff x="0" y="0"/>
          <a:chExt cx="0" cy="0"/>
        </a:xfrm>
      </p:grpSpPr>
      <p:sp>
        <p:nvSpPr>
          <p:cNvPr id="794" name="Google Shape;794;p13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p13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00" name="Shape 800"/>
        <p:cNvGrpSpPr/>
        <p:nvPr/>
      </p:nvGrpSpPr>
      <p:grpSpPr>
        <a:xfrm>
          <a:off x="0" y="0"/>
          <a:ext cx="0" cy="0"/>
          <a:chOff x="0" y="0"/>
          <a:chExt cx="0" cy="0"/>
        </a:xfrm>
      </p:grpSpPr>
      <p:sp>
        <p:nvSpPr>
          <p:cNvPr id="801" name="Google Shape;801;p13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5"/>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04" name="Google Shape;804;p135"/>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08" name="Shape 808"/>
        <p:cNvGrpSpPr/>
        <p:nvPr/>
      </p:nvGrpSpPr>
      <p:grpSpPr>
        <a:xfrm>
          <a:off x="0" y="0"/>
          <a:ext cx="0" cy="0"/>
          <a:chOff x="0" y="0"/>
          <a:chExt cx="0" cy="0"/>
        </a:xfrm>
      </p:grpSpPr>
      <p:sp>
        <p:nvSpPr>
          <p:cNvPr id="809" name="Google Shape;809;p13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00"/>
                </a:solidFill>
                <a:latin typeface="Consolas"/>
                <a:ea typeface="Consolas"/>
                <a:cs typeface="Consolas"/>
                <a:sym typeface="Consolas"/>
              </a:rPr>
              <a:t>int counter = 3;</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12" name="Google Shape;812;p13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16" name="Shape 816"/>
        <p:cNvGrpSpPr/>
        <p:nvPr/>
      </p:nvGrpSpPr>
      <p:grpSpPr>
        <a:xfrm>
          <a:off x="0" y="0"/>
          <a:ext cx="0" cy="0"/>
          <a:chOff x="0" y="0"/>
          <a:chExt cx="0" cy="0"/>
        </a:xfrm>
      </p:grpSpPr>
      <p:sp>
        <p:nvSpPr>
          <p:cNvPr id="817" name="Google Shape;817;p13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3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00"/>
                </a:solidFill>
                <a:latin typeface="Consolas"/>
                <a:ea typeface="Consolas"/>
                <a:cs typeface="Consolas"/>
                <a:sym typeface="Consolas"/>
              </a:rPr>
              <a:t>while (counter &gt; 0)</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00"/>
                </a:solidFill>
                <a:latin typeface="Consolas"/>
                <a:ea typeface="Consolas"/>
                <a:cs typeface="Consolas"/>
                <a:sym typeface="Consolas"/>
              </a:rPr>
              <a:t>{</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00"/>
                </a:solidFill>
                <a:latin typeface="Consolas"/>
                <a:ea typeface="Consolas"/>
                <a:cs typeface="Consolas"/>
                <a:sym typeface="Consolas"/>
              </a:rPr>
              <a:t>}</a:t>
            </a:r>
            <a:endParaRPr sz="1800">
              <a:solidFill>
                <a:srgbClr val="FFFF00"/>
              </a:solidFill>
              <a:latin typeface="Consolas"/>
              <a:ea typeface="Consolas"/>
              <a:cs typeface="Consolas"/>
              <a:sym typeface="Consolas"/>
            </a:endParaRPr>
          </a:p>
        </p:txBody>
      </p:sp>
      <p:pic>
        <p:nvPicPr>
          <p:cNvPr id="820" name="Google Shape;820;p13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24" name="Shape 824"/>
        <p:cNvGrpSpPr/>
        <p:nvPr/>
      </p:nvGrpSpPr>
      <p:grpSpPr>
        <a:xfrm>
          <a:off x="0" y="0"/>
          <a:ext cx="0" cy="0"/>
          <a:chOff x="0" y="0"/>
          <a:chExt cx="0" cy="0"/>
        </a:xfrm>
      </p:grpSpPr>
      <p:sp>
        <p:nvSpPr>
          <p:cNvPr id="825" name="Google Shape;825;p13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38"/>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a:t>
            </a:r>
            <a:r>
              <a:rPr lang="en" sz="1800">
                <a:solidFill>
                  <a:srgbClr val="FFFF00"/>
                </a:solidFill>
                <a:latin typeface="Consolas"/>
                <a:ea typeface="Consolas"/>
                <a:cs typeface="Consolas"/>
                <a:sym typeface="Consolas"/>
              </a:rPr>
              <a:t>counter &gt; 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28" name="Google Shape;828;p138"/>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32" name="Shape 832"/>
        <p:cNvGrpSpPr/>
        <p:nvPr/>
      </p:nvGrpSpPr>
      <p:grpSpPr>
        <a:xfrm>
          <a:off x="0" y="0"/>
          <a:ext cx="0" cy="0"/>
          <a:chOff x="0" y="0"/>
          <a:chExt cx="0" cy="0"/>
        </a:xfrm>
      </p:grpSpPr>
      <p:sp>
        <p:nvSpPr>
          <p:cNvPr id="833" name="Google Shape;833;p13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3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39"/>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36" name="Google Shape;836;p139"/>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40" name="Shape 840"/>
        <p:cNvGrpSpPr/>
        <p:nvPr/>
      </p:nvGrpSpPr>
      <p:grpSpPr>
        <a:xfrm>
          <a:off x="0" y="0"/>
          <a:ext cx="0" cy="0"/>
          <a:chOff x="0" y="0"/>
          <a:chExt cx="0" cy="0"/>
        </a:xfrm>
      </p:grpSpPr>
      <p:sp>
        <p:nvSpPr>
          <p:cNvPr id="841" name="Google Shape;841;p14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0"/>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counter = counter - 1;</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44" name="Google Shape;844;p140"/>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48" name="Shape 848"/>
        <p:cNvGrpSpPr/>
        <p:nvPr/>
      </p:nvGrpSpPr>
      <p:grpSpPr>
        <a:xfrm>
          <a:off x="0" y="0"/>
          <a:ext cx="0" cy="0"/>
          <a:chOff x="0" y="0"/>
          <a:chExt cx="0" cy="0"/>
        </a:xfrm>
      </p:grpSpPr>
      <p:sp>
        <p:nvSpPr>
          <p:cNvPr id="849" name="Google Shape;849;p14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1"/>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a:t>
            </a:r>
            <a:r>
              <a:rPr lang="en" sz="1800">
                <a:solidFill>
                  <a:srgbClr val="FFFF00"/>
                </a:solidFill>
                <a:latin typeface="Consolas"/>
                <a:ea typeface="Consolas"/>
                <a:cs typeface="Consolas"/>
                <a:sym typeface="Consolas"/>
              </a:rPr>
              <a:t>counter &gt; 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52" name="Google Shape;852;p141"/>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56" name="Shape 856"/>
        <p:cNvGrpSpPr/>
        <p:nvPr/>
      </p:nvGrpSpPr>
      <p:grpSpPr>
        <a:xfrm>
          <a:off x="0" y="0"/>
          <a:ext cx="0" cy="0"/>
          <a:chOff x="0" y="0"/>
          <a:chExt cx="0" cy="0"/>
        </a:xfrm>
      </p:grpSpPr>
      <p:sp>
        <p:nvSpPr>
          <p:cNvPr id="857" name="Google Shape;857;p14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2"/>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60" name="Google Shape;860;p14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64" name="Shape 864"/>
        <p:cNvGrpSpPr/>
        <p:nvPr/>
      </p:nvGrpSpPr>
      <p:grpSpPr>
        <a:xfrm>
          <a:off x="0" y="0"/>
          <a:ext cx="0" cy="0"/>
          <a:chOff x="0" y="0"/>
          <a:chExt cx="0" cy="0"/>
        </a:xfrm>
      </p:grpSpPr>
      <p:sp>
        <p:nvSpPr>
          <p:cNvPr id="865" name="Google Shape;865;p14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3"/>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counter = counter - 1;</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68" name="Google Shape;868;p14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6"/>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72" name="Shape 872"/>
        <p:cNvGrpSpPr/>
        <p:nvPr/>
      </p:nvGrpSpPr>
      <p:grpSpPr>
        <a:xfrm>
          <a:off x="0" y="0"/>
          <a:ext cx="0" cy="0"/>
          <a:chOff x="0" y="0"/>
          <a:chExt cx="0" cy="0"/>
        </a:xfrm>
      </p:grpSpPr>
      <p:sp>
        <p:nvSpPr>
          <p:cNvPr id="873" name="Google Shape;873;p14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a:t>
            </a:r>
            <a:r>
              <a:rPr lang="en" sz="1800">
                <a:solidFill>
                  <a:srgbClr val="FFFF00"/>
                </a:solidFill>
                <a:latin typeface="Consolas"/>
                <a:ea typeface="Consolas"/>
                <a:cs typeface="Consolas"/>
                <a:sym typeface="Consolas"/>
              </a:rPr>
              <a:t>counter &gt; 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76" name="Google Shape;876;p14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80" name="Shape 880"/>
        <p:cNvGrpSpPr/>
        <p:nvPr/>
      </p:nvGrpSpPr>
      <p:grpSpPr>
        <a:xfrm>
          <a:off x="0" y="0"/>
          <a:ext cx="0" cy="0"/>
          <a:chOff x="0" y="0"/>
          <a:chExt cx="0" cy="0"/>
        </a:xfrm>
      </p:grpSpPr>
      <p:sp>
        <p:nvSpPr>
          <p:cNvPr id="881" name="Google Shape;881;p14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5"/>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84" name="Google Shape;884;p145"/>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88" name="Shape 888"/>
        <p:cNvGrpSpPr/>
        <p:nvPr/>
      </p:nvGrpSpPr>
      <p:grpSpPr>
        <a:xfrm>
          <a:off x="0" y="0"/>
          <a:ext cx="0" cy="0"/>
          <a:chOff x="0" y="0"/>
          <a:chExt cx="0" cy="0"/>
        </a:xfrm>
      </p:grpSpPr>
      <p:sp>
        <p:nvSpPr>
          <p:cNvPr id="889" name="Google Shape;889;p14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counter = counter - 1;</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92" name="Google Shape;892;p14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96" name="Shape 896"/>
        <p:cNvGrpSpPr/>
        <p:nvPr/>
      </p:nvGrpSpPr>
      <p:grpSpPr>
        <a:xfrm>
          <a:off x="0" y="0"/>
          <a:ext cx="0" cy="0"/>
          <a:chOff x="0" y="0"/>
          <a:chExt cx="0" cy="0"/>
        </a:xfrm>
      </p:grpSpPr>
      <p:sp>
        <p:nvSpPr>
          <p:cNvPr id="897" name="Google Shape;897;p14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a:t>
            </a:r>
            <a:r>
              <a:rPr lang="en" sz="1800">
                <a:solidFill>
                  <a:srgbClr val="FFFF00"/>
                </a:solidFill>
                <a:latin typeface="Consolas"/>
                <a:ea typeface="Consolas"/>
                <a:cs typeface="Consolas"/>
                <a:sym typeface="Consolas"/>
              </a:rPr>
              <a:t>counter &gt; 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0" name="Google Shape;900;p14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04" name="Shape 904"/>
        <p:cNvGrpSpPr/>
        <p:nvPr/>
      </p:nvGrpSpPr>
      <p:grpSpPr>
        <a:xfrm>
          <a:off x="0" y="0"/>
          <a:ext cx="0" cy="0"/>
          <a:chOff x="0" y="0"/>
          <a:chExt cx="0" cy="0"/>
        </a:xfrm>
      </p:grpSpPr>
      <p:sp>
        <p:nvSpPr>
          <p:cNvPr id="905" name="Google Shape;905;p14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8"/>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counter = 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(counter &gt; 0)</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counter = counter - 1;</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8" name="Google Shape;908;p148"/>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12" name="Shape 912"/>
        <p:cNvGrpSpPr/>
        <p:nvPr/>
      </p:nvGrpSpPr>
      <p:grpSpPr>
        <a:xfrm>
          <a:off x="0" y="0"/>
          <a:ext cx="0" cy="0"/>
          <a:chOff x="0" y="0"/>
          <a:chExt cx="0" cy="0"/>
        </a:xfrm>
      </p:grpSpPr>
      <p:sp>
        <p:nvSpPr>
          <p:cNvPr id="913" name="Google Shape;913;p14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9"/>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 = i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16" name="Google Shape;916;p149"/>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20" name="Shape 920"/>
        <p:cNvGrpSpPr/>
        <p:nvPr/>
      </p:nvGrpSpPr>
      <p:grpSpPr>
        <a:xfrm>
          <a:off x="0" y="0"/>
          <a:ext cx="0" cy="0"/>
          <a:chOff x="0" y="0"/>
          <a:chExt cx="0" cy="0"/>
        </a:xfrm>
      </p:grpSpPr>
      <p:sp>
        <p:nvSpPr>
          <p:cNvPr id="921" name="Google Shape;921;p15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0"/>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24" name="Google Shape;924;p150"/>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28" name="Shape 928"/>
        <p:cNvGrpSpPr/>
        <p:nvPr/>
      </p:nvGrpSpPr>
      <p:grpSpPr>
        <a:xfrm>
          <a:off x="0" y="0"/>
          <a:ext cx="0" cy="0"/>
          <a:chOff x="0" y="0"/>
          <a:chExt cx="0" cy="0"/>
        </a:xfrm>
      </p:grpSpPr>
      <p:sp>
        <p:nvSpPr>
          <p:cNvPr id="929" name="Google Shape;929;p15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1"/>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a:t>
            </a:r>
            <a:r>
              <a:rPr lang="en" sz="1800">
                <a:solidFill>
                  <a:srgbClr val="FFFFFF"/>
                </a:solidFill>
                <a:latin typeface="Consolas"/>
                <a:ea typeface="Consolas"/>
                <a:cs typeface="Consolas"/>
                <a:sym typeface="Consolas"/>
              </a:rPr>
              <a:t>--</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32" name="Google Shape;932;p151"/>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36" name="Shape 936"/>
        <p:cNvGrpSpPr/>
        <p:nvPr/>
      </p:nvGrpSpPr>
      <p:grpSpPr>
        <a:xfrm>
          <a:off x="0" y="0"/>
          <a:ext cx="0" cy="0"/>
          <a:chOff x="0" y="0"/>
          <a:chExt cx="0" cy="0"/>
        </a:xfrm>
      </p:grpSpPr>
      <p:sp>
        <p:nvSpPr>
          <p:cNvPr id="937" name="Google Shape;937;p15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2"/>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i = 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(i &gt; 0)</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40" name="Google Shape;940;p15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44" name="Shape 944"/>
        <p:cNvGrpSpPr/>
        <p:nvPr/>
      </p:nvGrpSpPr>
      <p:grpSpPr>
        <a:xfrm>
          <a:off x="0" y="0"/>
          <a:ext cx="0" cy="0"/>
          <a:chOff x="0" y="0"/>
          <a:chExt cx="0" cy="0"/>
        </a:xfrm>
      </p:grpSpPr>
      <p:sp>
        <p:nvSpPr>
          <p:cNvPr id="945" name="Google Shape;945;p15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3"/>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i = 1;</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48" name="Google Shape;948;p15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7"/>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52" name="Shape 952"/>
        <p:cNvGrpSpPr/>
        <p:nvPr/>
      </p:nvGrpSpPr>
      <p:grpSpPr>
        <a:xfrm>
          <a:off x="0" y="0"/>
          <a:ext cx="0" cy="0"/>
          <a:chOff x="0" y="0"/>
          <a:chExt cx="0" cy="0"/>
        </a:xfrm>
      </p:grpSpPr>
      <p:sp>
        <p:nvSpPr>
          <p:cNvPr id="953" name="Google Shape;953;p15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i = </a:t>
            </a:r>
            <a:r>
              <a:rPr lang="en" sz="1800">
                <a:solidFill>
                  <a:schemeClr val="dk1"/>
                </a:solidFill>
                <a:latin typeface="Consolas"/>
                <a:ea typeface="Consolas"/>
                <a:cs typeface="Consolas"/>
                <a:sym typeface="Consolas"/>
              </a:rPr>
              <a:t>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56" name="Google Shape;956;p15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155"/>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65" name="Shape 965"/>
        <p:cNvGrpSpPr/>
        <p:nvPr/>
      </p:nvGrpSpPr>
      <p:grpSpPr>
        <a:xfrm>
          <a:off x="0" y="0"/>
          <a:ext cx="0" cy="0"/>
          <a:chOff x="0" y="0"/>
          <a:chExt cx="0" cy="0"/>
        </a:xfrm>
      </p:grpSpPr>
      <p:sp>
        <p:nvSpPr>
          <p:cNvPr id="966" name="Google Shape;966;p15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i = 0;</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69" name="Google Shape;969;p15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73" name="Shape 973"/>
        <p:cNvGrpSpPr/>
        <p:nvPr/>
      </p:nvGrpSpPr>
      <p:grpSpPr>
        <a:xfrm>
          <a:off x="0" y="0"/>
          <a:ext cx="0" cy="0"/>
          <a:chOff x="0" y="0"/>
          <a:chExt cx="0" cy="0"/>
        </a:xfrm>
      </p:grpSpPr>
      <p:sp>
        <p:nvSpPr>
          <p:cNvPr id="974" name="Google Shape;974;p15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77" name="Google Shape;977;p15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81" name="Shape 981"/>
        <p:cNvGrpSpPr/>
        <p:nvPr/>
      </p:nvGrpSpPr>
      <p:grpSpPr>
        <a:xfrm>
          <a:off x="0" y="0"/>
          <a:ext cx="0" cy="0"/>
          <a:chOff x="0" y="0"/>
          <a:chExt cx="0" cy="0"/>
        </a:xfrm>
      </p:grpSpPr>
      <p:sp>
        <p:nvSpPr>
          <p:cNvPr id="982" name="Google Shape;982;p15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8"/>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a:t>
            </a:r>
            <a:r>
              <a:rPr lang="en" sz="1800">
                <a:solidFill>
                  <a:srgbClr val="FFFF00"/>
                </a:solidFill>
                <a:latin typeface="Consolas"/>
                <a:ea typeface="Consolas"/>
                <a:cs typeface="Consolas"/>
                <a:sym typeface="Consolas"/>
              </a:rPr>
              <a:t>int i = 0</a:t>
            </a:r>
            <a:r>
              <a:rPr lang="en" sz="1800">
                <a:solidFill>
                  <a:srgbClr val="FFFFFF"/>
                </a:solidFill>
                <a:latin typeface="Consolas"/>
                <a:ea typeface="Consolas"/>
                <a:cs typeface="Consolas"/>
                <a:sym typeface="Consolas"/>
              </a:rPr>
              <a:t>;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85" name="Google Shape;985;p158"/>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89" name="Shape 989"/>
        <p:cNvGrpSpPr/>
        <p:nvPr/>
      </p:nvGrpSpPr>
      <p:grpSpPr>
        <a:xfrm>
          <a:off x="0" y="0"/>
          <a:ext cx="0" cy="0"/>
          <a:chOff x="0" y="0"/>
          <a:chExt cx="0" cy="0"/>
        </a:xfrm>
      </p:grpSpPr>
      <p:sp>
        <p:nvSpPr>
          <p:cNvPr id="990" name="Google Shape;990;p15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9"/>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a:t>
            </a:r>
            <a:r>
              <a:rPr lang="en" sz="1800">
                <a:solidFill>
                  <a:srgbClr val="FFFF00"/>
                </a:solidFill>
                <a:latin typeface="Consolas"/>
                <a:ea typeface="Consolas"/>
                <a:cs typeface="Consolas"/>
                <a:sym typeface="Consolas"/>
              </a:rPr>
              <a:t>i &lt; 3</a:t>
            </a: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93" name="Google Shape;993;p159"/>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97" name="Shape 997"/>
        <p:cNvGrpSpPr/>
        <p:nvPr/>
      </p:nvGrpSpPr>
      <p:grpSpPr>
        <a:xfrm>
          <a:off x="0" y="0"/>
          <a:ext cx="0" cy="0"/>
          <a:chOff x="0" y="0"/>
          <a:chExt cx="0" cy="0"/>
        </a:xfrm>
      </p:grpSpPr>
      <p:sp>
        <p:nvSpPr>
          <p:cNvPr id="998" name="Google Shape;998;p16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0"/>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1" name="Google Shape;1001;p160"/>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05" name="Shape 1005"/>
        <p:cNvGrpSpPr/>
        <p:nvPr/>
      </p:nvGrpSpPr>
      <p:grpSpPr>
        <a:xfrm>
          <a:off x="0" y="0"/>
          <a:ext cx="0" cy="0"/>
          <a:chOff x="0" y="0"/>
          <a:chExt cx="0" cy="0"/>
        </a:xfrm>
      </p:grpSpPr>
      <p:sp>
        <p:nvSpPr>
          <p:cNvPr id="1006" name="Google Shape;1006;p16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1"/>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3; </a:t>
            </a:r>
            <a:r>
              <a:rPr lang="en" sz="1800">
                <a:solidFill>
                  <a:srgbClr val="FFFF00"/>
                </a:solidFill>
                <a:latin typeface="Consolas"/>
                <a:ea typeface="Consolas"/>
                <a:cs typeface="Consolas"/>
                <a:sym typeface="Consolas"/>
              </a:rPr>
              <a:t>i++</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9" name="Google Shape;1009;p161"/>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13" name="Shape 1013"/>
        <p:cNvGrpSpPr/>
        <p:nvPr/>
      </p:nvGrpSpPr>
      <p:grpSpPr>
        <a:xfrm>
          <a:off x="0" y="0"/>
          <a:ext cx="0" cy="0"/>
          <a:chOff x="0" y="0"/>
          <a:chExt cx="0" cy="0"/>
        </a:xfrm>
      </p:grpSpPr>
      <p:sp>
        <p:nvSpPr>
          <p:cNvPr id="1014" name="Google Shape;1014;p16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2"/>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a:t>
            </a:r>
            <a:r>
              <a:rPr lang="en" sz="1800">
                <a:solidFill>
                  <a:srgbClr val="FFFF00"/>
                </a:solidFill>
                <a:latin typeface="Consolas"/>
                <a:ea typeface="Consolas"/>
                <a:cs typeface="Consolas"/>
                <a:sym typeface="Consolas"/>
              </a:rPr>
              <a:t>i &lt; 3</a:t>
            </a: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17" name="Google Shape;1017;p16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21" name="Shape 1021"/>
        <p:cNvGrpSpPr/>
        <p:nvPr/>
      </p:nvGrpSpPr>
      <p:grpSpPr>
        <a:xfrm>
          <a:off x="0" y="0"/>
          <a:ext cx="0" cy="0"/>
          <a:chOff x="0" y="0"/>
          <a:chExt cx="0" cy="0"/>
        </a:xfrm>
      </p:grpSpPr>
      <p:sp>
        <p:nvSpPr>
          <p:cNvPr id="1022" name="Google Shape;1022;p16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3"/>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25" name="Google Shape;1025;p16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8"/>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29" name="Shape 1029"/>
        <p:cNvGrpSpPr/>
        <p:nvPr/>
      </p:nvGrpSpPr>
      <p:grpSpPr>
        <a:xfrm>
          <a:off x="0" y="0"/>
          <a:ext cx="0" cy="0"/>
          <a:chOff x="0" y="0"/>
          <a:chExt cx="0" cy="0"/>
        </a:xfrm>
      </p:grpSpPr>
      <p:sp>
        <p:nvSpPr>
          <p:cNvPr id="1030" name="Google Shape;1030;p16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6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3; </a:t>
            </a:r>
            <a:r>
              <a:rPr lang="en" sz="1800">
                <a:solidFill>
                  <a:srgbClr val="FFFF00"/>
                </a:solidFill>
                <a:latin typeface="Consolas"/>
                <a:ea typeface="Consolas"/>
                <a:cs typeface="Consolas"/>
                <a:sym typeface="Consolas"/>
              </a:rPr>
              <a:t>i++</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33" name="Google Shape;1033;p16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37" name="Shape 1037"/>
        <p:cNvGrpSpPr/>
        <p:nvPr/>
      </p:nvGrpSpPr>
      <p:grpSpPr>
        <a:xfrm>
          <a:off x="0" y="0"/>
          <a:ext cx="0" cy="0"/>
          <a:chOff x="0" y="0"/>
          <a:chExt cx="0" cy="0"/>
        </a:xfrm>
      </p:grpSpPr>
      <p:sp>
        <p:nvSpPr>
          <p:cNvPr id="1038" name="Google Shape;1038;p16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5"/>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a:t>
            </a:r>
            <a:r>
              <a:rPr lang="en" sz="1800">
                <a:solidFill>
                  <a:srgbClr val="FFFF00"/>
                </a:solidFill>
                <a:latin typeface="Consolas"/>
                <a:ea typeface="Consolas"/>
                <a:cs typeface="Consolas"/>
                <a:sym typeface="Consolas"/>
              </a:rPr>
              <a:t>i &lt; 3</a:t>
            </a: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41" name="Google Shape;1041;p165"/>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45" name="Shape 1045"/>
        <p:cNvGrpSpPr/>
        <p:nvPr/>
      </p:nvGrpSpPr>
      <p:grpSpPr>
        <a:xfrm>
          <a:off x="0" y="0"/>
          <a:ext cx="0" cy="0"/>
          <a:chOff x="0" y="0"/>
          <a:chExt cx="0" cy="0"/>
        </a:xfrm>
      </p:grpSpPr>
      <p:sp>
        <p:nvSpPr>
          <p:cNvPr id="1046" name="Google Shape;1046;p16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49" name="Google Shape;1049;p16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53" name="Shape 1053"/>
        <p:cNvGrpSpPr/>
        <p:nvPr/>
      </p:nvGrpSpPr>
      <p:grpSpPr>
        <a:xfrm>
          <a:off x="0" y="0"/>
          <a:ext cx="0" cy="0"/>
          <a:chOff x="0" y="0"/>
          <a:chExt cx="0" cy="0"/>
        </a:xfrm>
      </p:grpSpPr>
      <p:sp>
        <p:nvSpPr>
          <p:cNvPr id="1054" name="Google Shape;1054;p16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6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3; </a:t>
            </a:r>
            <a:r>
              <a:rPr lang="en" sz="1800">
                <a:solidFill>
                  <a:srgbClr val="FFFF00"/>
                </a:solidFill>
                <a:latin typeface="Consolas"/>
                <a:ea typeface="Consolas"/>
                <a:cs typeface="Consolas"/>
                <a:sym typeface="Consolas"/>
              </a:rPr>
              <a:t>i++</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57" name="Google Shape;1057;p16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61" name="Shape 1061"/>
        <p:cNvGrpSpPr/>
        <p:nvPr/>
      </p:nvGrpSpPr>
      <p:grpSpPr>
        <a:xfrm>
          <a:off x="0" y="0"/>
          <a:ext cx="0" cy="0"/>
          <a:chOff x="0" y="0"/>
          <a:chExt cx="0" cy="0"/>
        </a:xfrm>
      </p:grpSpPr>
      <p:sp>
        <p:nvSpPr>
          <p:cNvPr id="1062" name="Google Shape;1062;p16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8"/>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a:t>
            </a:r>
            <a:r>
              <a:rPr lang="en" sz="1800">
                <a:solidFill>
                  <a:srgbClr val="FFFF00"/>
                </a:solidFill>
                <a:latin typeface="Consolas"/>
                <a:ea typeface="Consolas"/>
                <a:cs typeface="Consolas"/>
                <a:sym typeface="Consolas"/>
              </a:rPr>
              <a:t>i &lt; 3</a:t>
            </a: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65" name="Google Shape;1065;p168"/>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69" name="Shape 1069"/>
        <p:cNvGrpSpPr/>
        <p:nvPr/>
      </p:nvGrpSpPr>
      <p:grpSpPr>
        <a:xfrm>
          <a:off x="0" y="0"/>
          <a:ext cx="0" cy="0"/>
          <a:chOff x="0" y="0"/>
          <a:chExt cx="0" cy="0"/>
        </a:xfrm>
      </p:grpSpPr>
      <p:sp>
        <p:nvSpPr>
          <p:cNvPr id="1070" name="Google Shape;1070;p16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9"/>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for (int i = 0;</a:t>
            </a:r>
            <a:r>
              <a:rPr lang="en" sz="1800">
                <a:solidFill>
                  <a:schemeClr val="dk1"/>
                </a:solidFill>
                <a:latin typeface="Consolas"/>
                <a:ea typeface="Consolas"/>
                <a:cs typeface="Consolas"/>
                <a:sym typeface="Consolas"/>
              </a:rPr>
              <a:t> i &lt; 3</a:t>
            </a: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1073" name="Google Shape;1073;p169"/>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id="1078" name="Google Shape;1078;p170"/>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82" name="Shape 1082"/>
        <p:cNvGrpSpPr/>
        <p:nvPr/>
      </p:nvGrpSpPr>
      <p:grpSpPr>
        <a:xfrm>
          <a:off x="0" y="0"/>
          <a:ext cx="0" cy="0"/>
          <a:chOff x="0" y="0"/>
          <a:chExt cx="0" cy="0"/>
        </a:xfrm>
      </p:grpSpPr>
      <p:sp>
        <p:nvSpPr>
          <p:cNvPr id="1083" name="Google Shape;1083;p17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1"/>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while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1086" name="Google Shape;1086;p171"/>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90" name="Shape 1090"/>
        <p:cNvGrpSpPr/>
        <p:nvPr/>
      </p:nvGrpSpPr>
      <p:grpSpPr>
        <a:xfrm>
          <a:off x="0" y="0"/>
          <a:ext cx="0" cy="0"/>
          <a:chOff x="0" y="0"/>
          <a:chExt cx="0" cy="0"/>
        </a:xfrm>
      </p:grpSpPr>
      <p:sp>
        <p:nvSpPr>
          <p:cNvPr id="1091" name="Google Shape;1091;p17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2"/>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while (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1094" name="Google Shape;1094;p172"/>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98" name="Shape 1098"/>
        <p:cNvGrpSpPr/>
        <p:nvPr/>
      </p:nvGrpSpPr>
      <p:grpSpPr>
        <a:xfrm>
          <a:off x="0" y="0"/>
          <a:ext cx="0" cy="0"/>
          <a:chOff x="0" y="0"/>
          <a:chExt cx="0" cy="0"/>
        </a:xfrm>
      </p:grpSpPr>
      <p:sp>
        <p:nvSpPr>
          <p:cNvPr id="1099" name="Google Shape;1099;p17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3"/>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1102" name="Google Shape;1102;p173"/>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source code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106" name="Shape 1106"/>
        <p:cNvGrpSpPr/>
        <p:nvPr/>
      </p:nvGrpSpPr>
      <p:grpSpPr>
        <a:xfrm>
          <a:off x="0" y="0"/>
          <a:ext cx="0" cy="0"/>
          <a:chOff x="0" y="0"/>
          <a:chExt cx="0" cy="0"/>
        </a:xfrm>
      </p:grpSpPr>
      <p:sp>
        <p:nvSpPr>
          <p:cNvPr id="1107" name="Google Shape;1107;p17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4"/>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1110" name="Google Shape;1110;p174"/>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114" name="Shape 1114"/>
        <p:cNvGrpSpPr/>
        <p:nvPr/>
      </p:nvGrpSpPr>
      <p:grpSpPr>
        <a:xfrm>
          <a:off x="0" y="0"/>
          <a:ext cx="0" cy="0"/>
          <a:chOff x="0" y="0"/>
          <a:chExt cx="0" cy="0"/>
        </a:xfrm>
      </p:grpSpPr>
      <p:sp>
        <p:nvSpPr>
          <p:cNvPr id="1115" name="Google Shape;1115;p17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5"/>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1118" name="Google Shape;1118;p175"/>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122" name="Shape 1122"/>
        <p:cNvGrpSpPr/>
        <p:nvPr/>
      </p:nvGrpSpPr>
      <p:grpSpPr>
        <a:xfrm>
          <a:off x="0" y="0"/>
          <a:ext cx="0" cy="0"/>
          <a:chOff x="0" y="0"/>
          <a:chExt cx="0" cy="0"/>
        </a:xfrm>
      </p:grpSpPr>
      <p:sp>
        <p:nvSpPr>
          <p:cNvPr id="1123" name="Google Shape;1123;p17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void meow(void)</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126" name="Google Shape;1126;p176"/>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130" name="Shape 1130"/>
        <p:cNvGrpSpPr/>
        <p:nvPr/>
      </p:nvGrpSpPr>
      <p:grpSpPr>
        <a:xfrm>
          <a:off x="0" y="0"/>
          <a:ext cx="0" cy="0"/>
          <a:chOff x="0" y="0"/>
          <a:chExt cx="0" cy="0"/>
        </a:xfrm>
      </p:grpSpPr>
      <p:sp>
        <p:nvSpPr>
          <p:cNvPr id="1131" name="Google Shape;1131;p17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1134" name="Google Shape;1134;p177"/>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138" name="Shape 1138"/>
        <p:cNvGrpSpPr/>
        <p:nvPr/>
      </p:nvGrpSpPr>
      <p:grpSpPr>
        <a:xfrm>
          <a:off x="0" y="0"/>
          <a:ext cx="0" cy="0"/>
          <a:chOff x="0" y="0"/>
          <a:chExt cx="0" cy="0"/>
        </a:xfrm>
      </p:grpSpPr>
      <p:sp>
        <p:nvSpPr>
          <p:cNvPr id="1139" name="Google Shape;1139;p17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8"/>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main(void)</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for (int i = 0;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meow();</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142" name="Google Shape;1142;p178"/>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146" name="Shape 1146"/>
        <p:cNvGrpSpPr/>
        <p:nvPr/>
      </p:nvGrpSpPr>
      <p:grpSpPr>
        <a:xfrm>
          <a:off x="0" y="0"/>
          <a:ext cx="0" cy="0"/>
          <a:chOff x="0" y="0"/>
          <a:chExt cx="0" cy="0"/>
        </a:xfrm>
      </p:grpSpPr>
      <p:sp>
        <p:nvSpPr>
          <p:cNvPr id="1147" name="Google Shape;1147;p17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9"/>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1150" name="Google Shape;1150;p179"/>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154" name="Shape 1154"/>
        <p:cNvGrpSpPr/>
        <p:nvPr/>
      </p:nvGrpSpPr>
      <p:grpSpPr>
        <a:xfrm>
          <a:off x="0" y="0"/>
          <a:ext cx="0" cy="0"/>
          <a:chOff x="0" y="0"/>
          <a:chExt cx="0" cy="0"/>
        </a:xfrm>
      </p:grpSpPr>
      <p:sp>
        <p:nvSpPr>
          <p:cNvPr id="1155" name="Google Shape;1155;p18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0"/>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void meow(int 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for (int i = 0; i &lt; n;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158" name="Google Shape;1158;p180"/>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162" name="Shape 1162"/>
        <p:cNvGrpSpPr/>
        <p:nvPr/>
      </p:nvGrpSpPr>
      <p:grpSpPr>
        <a:xfrm>
          <a:off x="0" y="0"/>
          <a:ext cx="0" cy="0"/>
          <a:chOff x="0" y="0"/>
          <a:chExt cx="0" cy="0"/>
        </a:xfrm>
      </p:grpSpPr>
      <p:sp>
        <p:nvSpPr>
          <p:cNvPr id="1163" name="Google Shape;1163;p18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8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1"/>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1166" name="Google Shape;1166;p181"/>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170" name="Shape 1170"/>
        <p:cNvGrpSpPr/>
        <p:nvPr/>
      </p:nvGrpSpPr>
      <p:grpSpPr>
        <a:xfrm>
          <a:off x="0" y="0"/>
          <a:ext cx="0" cy="0"/>
          <a:chOff x="0" y="0"/>
          <a:chExt cx="0" cy="0"/>
        </a:xfrm>
      </p:grpSpPr>
      <p:sp>
        <p:nvSpPr>
          <p:cNvPr id="1171" name="Google Shape;1171;p18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8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82"/>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174" name="Google Shape;1174;p182"/>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183"/>
          <p:cNvPicPr preferRelativeResize="0"/>
          <p:nvPr/>
        </p:nvPicPr>
        <p:blipFill>
          <a:blip r:embed="rId3">
            <a:alphaModFix/>
          </a:blip>
          <a:stretch>
            <a:fillRect/>
          </a:stretch>
        </p:blipFill>
        <p:spPr>
          <a:xfrm>
            <a:off x="3810000" y="1809750"/>
            <a:ext cx="1524000" cy="152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0"/>
          <p:cNvSpPr txBox="1"/>
          <p:nvPr/>
        </p:nvSpPr>
        <p:spPr>
          <a:xfrm>
            <a:off x="0" y="1072350"/>
            <a:ext cx="9144000" cy="29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84"/>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8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1186" name="Google Shape;1186;p184"/>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187" name="Google Shape;1187;p184"/>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8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8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1194" name="Google Shape;1194;p185"/>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195" name="Google Shape;1195;p185"/>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8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8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scope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pic>
        <p:nvPicPr>
          <p:cNvPr id="1210" name="Google Shape;1210;p188"/>
          <p:cNvPicPr preferRelativeResize="0"/>
          <p:nvPr/>
        </p:nvPicPr>
        <p:blipFill>
          <a:blip r:embed="rId3">
            <a:alphaModFix/>
          </a:blip>
          <a:stretch>
            <a:fillRect/>
          </a:stretch>
        </p:blipFill>
        <p:spPr>
          <a:xfrm>
            <a:off x="4071938" y="2286000"/>
            <a:ext cx="1000125" cy="571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pic>
        <p:nvPicPr>
          <p:cNvPr id="1215" name="Google Shape;1215;p189"/>
          <p:cNvPicPr preferRelativeResize="0"/>
          <p:nvPr/>
        </p:nvPicPr>
        <p:blipFill>
          <a:blip r:embed="rId3">
            <a:alphaModFix/>
          </a:blip>
          <a:stretch>
            <a:fillRect/>
          </a:stretch>
        </p:blipFill>
        <p:spPr>
          <a:xfrm>
            <a:off x="3709988" y="2286000"/>
            <a:ext cx="1724025" cy="571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9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Linux</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9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graphical user interface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9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pic>
        <p:nvPicPr>
          <p:cNvPr id="1235" name="Google Shape;1235;p19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a:t>
            </a:r>
            <a:r>
              <a:rPr lang="en"/>
              <a:t> code</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pic>
        <p:nvPicPr>
          <p:cNvPr id="1240" name="Google Shape;1240;p194"/>
          <p:cNvPicPr preferRelativeResize="0"/>
          <p:nvPr/>
        </p:nvPicPr>
        <p:blipFill>
          <a:blip r:embed="rId3">
            <a:alphaModFix/>
          </a:blip>
          <a:stretch>
            <a:fillRect/>
          </a:stretch>
        </p:blipFill>
        <p:spPr>
          <a:xfrm>
            <a:off x="0" y="0"/>
            <a:ext cx="9143990" cy="5143500"/>
          </a:xfrm>
          <a:prstGeom prst="rect">
            <a:avLst/>
          </a:prstGeom>
          <a:noFill/>
          <a:ln>
            <a:noFill/>
          </a:ln>
        </p:spPr>
      </p:pic>
      <p:sp>
        <p:nvSpPr>
          <p:cNvPr id="1241" name="Google Shape;1241;p194"/>
          <p:cNvSpPr/>
          <p:nvPr/>
        </p:nvSpPr>
        <p:spPr>
          <a:xfrm>
            <a:off x="0" y="0"/>
            <a:ext cx="2540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4"/>
          <p:cNvSpPr/>
          <p:nvPr/>
        </p:nvSpPr>
        <p:spPr>
          <a:xfrm>
            <a:off x="2540700" y="14909"/>
            <a:ext cx="6603300" cy="27282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9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command-line interface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9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9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ls</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19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pic>
        <p:nvPicPr>
          <p:cNvPr id="1267" name="Google Shape;1267;p19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pic>
        <p:nvPicPr>
          <p:cNvPr id="1272" name="Google Shape;1272;p20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pic>
        <p:nvPicPr>
          <p:cNvPr id="1277" name="Google Shape;1277;p201"/>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pic>
        <p:nvPicPr>
          <p:cNvPr id="1282" name="Google Shape;1282;p202"/>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pic>
        <p:nvPicPr>
          <p:cNvPr id="1287" name="Google Shape;1287;p20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2"/>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2"/>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187" name="Google Shape;187;p42"/>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pic>
        <p:nvPicPr>
          <p:cNvPr id="1292" name="Google Shape;1292;p20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2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constants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2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comments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6" name="Shape 1306"/>
        <p:cNvGrpSpPr/>
        <p:nvPr/>
      </p:nvGrpSpPr>
      <p:grpSpPr>
        <a:xfrm>
          <a:off x="0" y="0"/>
          <a:ext cx="0" cy="0"/>
          <a:chOff x="0" y="0"/>
          <a:chExt cx="0" cy="0"/>
        </a:xfrm>
      </p:grpSpPr>
      <p:pic>
        <p:nvPicPr>
          <p:cNvPr id="1307" name="Google Shape;1307;p207"/>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08"/>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09"/>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10"/>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211"/>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212"/>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213"/>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3"/>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214"/>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15"/>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16"/>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1</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integer overflow</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18"/>
          <p:cNvSpPr txBox="1"/>
          <p:nvPr>
            <p:ph type="title"/>
          </p:nvPr>
        </p:nvSpPr>
        <p:spPr>
          <a:xfrm>
            <a:off x="0" y="2150850"/>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00000000</a:t>
            </a:r>
            <a:r>
              <a:rPr lang="en">
                <a:latin typeface="Consolas"/>
                <a:ea typeface="Consolas"/>
                <a:cs typeface="Consolas"/>
                <a:sym typeface="Consolas"/>
              </a:rPr>
              <a:t>000000000000000000000000</a:t>
            </a:r>
            <a:endParaRPr>
              <a:latin typeface="Consolas"/>
              <a:ea typeface="Consolas"/>
              <a:cs typeface="Consolas"/>
              <a:sym typeface="Consolas"/>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219"/>
          <p:cNvSpPr txBox="1"/>
          <p:nvPr>
            <p:ph type="title"/>
          </p:nvPr>
        </p:nvSpPr>
        <p:spPr>
          <a:xfrm>
            <a:off x="0" y="2150850"/>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11111111</a:t>
            </a:r>
            <a:r>
              <a:rPr lang="en">
                <a:latin typeface="Consolas"/>
                <a:ea typeface="Consolas"/>
                <a:cs typeface="Consolas"/>
                <a:sym typeface="Consolas"/>
              </a:rPr>
              <a:t>111111111111111111111111</a:t>
            </a:r>
            <a:endParaRPr>
              <a:latin typeface="Consolas"/>
              <a:ea typeface="Consolas"/>
              <a:cs typeface="Consolas"/>
              <a:sym typeface="Consolas"/>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220"/>
          <p:cNvSpPr txBox="1"/>
          <p:nvPr>
            <p:ph type="title"/>
          </p:nvPr>
        </p:nvSpPr>
        <p:spPr>
          <a:xfrm>
            <a:off x="0" y="2150850"/>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4294967295</a:t>
            </a:r>
            <a:endParaRPr>
              <a:latin typeface="Consolas"/>
              <a:ea typeface="Consolas"/>
              <a:cs typeface="Consolas"/>
              <a:sym typeface="Consolas"/>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21"/>
          <p:cNvSpPr txBox="1"/>
          <p:nvPr>
            <p:ph type="title"/>
          </p:nvPr>
        </p:nvSpPr>
        <p:spPr>
          <a:xfrm>
            <a:off x="0" y="2150850"/>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2147483647</a:t>
            </a:r>
            <a:endParaRPr>
              <a:latin typeface="Consolas"/>
              <a:ea typeface="Consolas"/>
              <a:cs typeface="Consolas"/>
              <a:sym typeface="Consolas"/>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22"/>
          <p:cNvSpPr txBox="1"/>
          <p:nvPr>
            <p:ph type="title"/>
          </p:nvPr>
        </p:nvSpPr>
        <p:spPr>
          <a:xfrm>
            <a:off x="0" y="2150850"/>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t>
            </a:r>
            <a:r>
              <a:rPr lang="en">
                <a:latin typeface="Consolas"/>
                <a:ea typeface="Consolas"/>
                <a:cs typeface="Consolas"/>
                <a:sym typeface="Consolas"/>
              </a:rPr>
              <a:t>2147483648</a:t>
            </a:r>
            <a:endParaRPr>
              <a:latin typeface="Consolas"/>
              <a:ea typeface="Consolas"/>
              <a:cs typeface="Consolas"/>
              <a:sym typeface="Consolas"/>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2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 name="Shape 103"/>
        <p:cNvGrpSpPr/>
        <p:nvPr/>
      </p:nvGrpSpPr>
      <p:grpSpPr>
        <a:xfrm>
          <a:off x="0" y="0"/>
          <a:ext cx="0" cy="0"/>
          <a:chOff x="0" y="0"/>
          <a:chExt cx="0" cy="0"/>
        </a:xfrm>
      </p:grpSpPr>
      <p:sp>
        <p:nvSpPr>
          <p:cNvPr id="104" name="Google Shape;104;p26"/>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3">
                  <a:extLst>
                    <a:ext uri="{A12FA001-AC4F-418D-AE19-62706E023703}">
                      <ahyp:hlinkClr val="tx"/>
                    </a:ext>
                  </a:extLst>
                </a:hlinkClick>
              </a:rPr>
              <a:t>cs50.ly/screen</a:t>
            </a:r>
            <a:r>
              <a:rPr lang="en" sz="1700">
                <a:solidFill>
                  <a:schemeClr val="dk1"/>
                </a:solidFill>
              </a:rPr>
              <a:t> to view projector on your laptop (and ask Carter questions).</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4">
                  <a:extLst>
                    <a:ext uri="{A12FA001-AC4F-418D-AE19-62706E023703}">
                      <ahyp:hlinkClr val="tx"/>
                    </a:ext>
                  </a:extLst>
                </a:hlinkClick>
              </a:rPr>
              <a:t>cs50.dev</a:t>
            </a:r>
            <a:r>
              <a:rPr lang="en" sz="1700">
                <a:solidFill>
                  <a:schemeClr val="dk1"/>
                </a:solidFill>
              </a:rPr>
              <a:t> if you'd like to try writing some code during class, but no need to!</a:t>
            </a:r>
            <a:endParaRPr sz="1700">
              <a:solidFill>
                <a:schemeClr val="dk1"/>
              </a:solidFill>
            </a:endParaRPr>
          </a:p>
          <a:p>
            <a:pPr indent="-336550" lvl="1" marL="914400" rtl="0" algn="l">
              <a:lnSpc>
                <a:spcPct val="150000"/>
              </a:lnSpc>
              <a:spcBef>
                <a:spcPts val="0"/>
              </a:spcBef>
              <a:spcAft>
                <a:spcPts val="0"/>
              </a:spcAft>
              <a:buClr>
                <a:schemeClr val="dk1"/>
              </a:buClr>
              <a:buSzPts val="1700"/>
              <a:buChar char="○"/>
            </a:pPr>
            <a:r>
              <a:rPr lang="en" sz="1700">
                <a:solidFill>
                  <a:schemeClr val="dk1"/>
                </a:solidFill>
              </a:rPr>
              <a:t>If you see an error logging in, not to worry, we'll solve after class!</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We'll take a </a:t>
            </a:r>
            <a:r>
              <a:rPr lang="en" sz="1700">
                <a:solidFill>
                  <a:srgbClr val="FFFF00"/>
                </a:solidFill>
              </a:rPr>
              <a:t>break</a:t>
            </a:r>
            <a:r>
              <a:rPr lang="en" sz="1700">
                <a:solidFill>
                  <a:schemeClr val="dk1"/>
                </a:solidFill>
              </a:rPr>
              <a:t> partway through class, with cookies for snacks! 🍪</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Looking for a study buddy? Submit </a:t>
            </a:r>
            <a:r>
              <a:rPr lang="en" sz="1700">
                <a:solidFill>
                  <a:srgbClr val="FFFF00"/>
                </a:solidFill>
                <a:uFill>
                  <a:noFill/>
                </a:uFill>
                <a:hlinkClick r:id="rId5">
                  <a:extLst>
                    <a:ext uri="{A12FA001-AC4F-418D-AE19-62706E023703}">
                      <ahyp:hlinkClr val="tx"/>
                    </a:ext>
                  </a:extLst>
                </a:hlinkClick>
              </a:rPr>
              <a:t>cs50.ly/study</a:t>
            </a:r>
            <a:r>
              <a:rPr lang="en" sz="1700">
                <a:solidFill>
                  <a:schemeClr val="dk1"/>
                </a:solidFill>
              </a:rPr>
              <a:t>.</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 sz="1700">
                <a:solidFill>
                  <a:schemeClr val="dk1"/>
                </a:solidFill>
              </a:rPr>
              <a:t>Do </a:t>
            </a:r>
            <a:r>
              <a:rPr lang="en" sz="1700">
                <a:solidFill>
                  <a:srgbClr val="FFFF00"/>
                </a:solidFill>
              </a:rPr>
              <a:t>say</a:t>
            </a:r>
            <a:r>
              <a:rPr lang="en" sz="1700">
                <a:solidFill>
                  <a:schemeClr val="dk1"/>
                </a:solidFill>
              </a:rPr>
              <a:t> </a:t>
            </a:r>
            <a:r>
              <a:rPr lang="en" sz="1700">
                <a:solidFill>
                  <a:srgbClr val="FFFF00"/>
                </a:solidFill>
              </a:rPr>
              <a:t>hi </a:t>
            </a:r>
            <a:r>
              <a:rPr lang="en" sz="1700">
                <a:solidFill>
                  <a:schemeClr val="dk1"/>
                </a:solidFill>
              </a:rPr>
              <a:t>or</a:t>
            </a:r>
            <a:r>
              <a:rPr lang="en" sz="1700">
                <a:solidFill>
                  <a:srgbClr val="FFFF00"/>
                </a:solidFill>
              </a:rPr>
              <a:t> ask more questions</a:t>
            </a:r>
            <a:r>
              <a:rPr lang="en" sz="1700">
                <a:solidFill>
                  <a:schemeClr val="dk1"/>
                </a:solidFill>
              </a:rPr>
              <a:t> during break or after class!</a:t>
            </a:r>
            <a:endParaRPr sz="1700">
              <a:solidFill>
                <a:schemeClr val="dk1"/>
              </a:solidFill>
            </a:endParaRPr>
          </a:p>
        </p:txBody>
      </p:sp>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4"/>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4"/>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2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long</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2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22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get_long</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2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2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%li</a:t>
            </a:r>
            <a:endParaRPr>
              <a:solidFill>
                <a:srgbClr val="FFFF00"/>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6" name="Shape 1416"/>
        <p:cNvGrpSpPr/>
        <p:nvPr/>
      </p:nvGrpSpPr>
      <p:grpSpPr>
        <a:xfrm>
          <a:off x="0" y="0"/>
          <a:ext cx="0" cy="0"/>
          <a:chOff x="0" y="0"/>
          <a:chExt cx="0" cy="0"/>
        </a:xfrm>
      </p:grpSpPr>
      <p:sp>
        <p:nvSpPr>
          <p:cNvPr id="1417" name="Google Shape;1417;p229"/>
          <p:cNvSpPr txBox="1"/>
          <p:nvPr>
            <p:ph type="title"/>
          </p:nvPr>
        </p:nvSpPr>
        <p:spPr>
          <a:xfrm>
            <a:off x="0" y="2150850"/>
            <a:ext cx="914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9223372036854775807</a:t>
            </a:r>
            <a:endParaRPr>
              <a:latin typeface="Consolas"/>
              <a:ea typeface="Consolas"/>
              <a:cs typeface="Consolas"/>
              <a:sym typeface="Consolas"/>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truncation</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23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3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double</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float</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3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get_double</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get_float</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5"/>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205" name="Google Shape;205;p45"/>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3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%f</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2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 casting</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floating-point imprecision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37"/>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dk1"/>
                </a:solidFill>
                <a:latin typeface="Consolas"/>
                <a:ea typeface="Consolas"/>
                <a:cs typeface="Consolas"/>
                <a:sym typeface="Consolas"/>
              </a:rPr>
              <a:t>1999</a:t>
            </a:r>
            <a:endParaRPr sz="9600">
              <a:solidFill>
                <a:schemeClr val="dk1"/>
              </a:solidFill>
              <a:latin typeface="Consolas"/>
              <a:ea typeface="Consolas"/>
              <a:cs typeface="Consolas"/>
              <a:sym typeface="Consolas"/>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38"/>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99</a:t>
            </a:r>
            <a:endParaRPr sz="9600">
              <a:solidFill>
                <a:schemeClr val="dk1"/>
              </a:solidFill>
              <a:latin typeface="Consolas"/>
              <a:ea typeface="Consolas"/>
              <a:cs typeface="Consolas"/>
              <a:sym typeface="Consolas"/>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39"/>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00</a:t>
            </a:r>
            <a:endParaRPr sz="9600">
              <a:solidFill>
                <a:schemeClr val="dk1"/>
              </a:solidFill>
              <a:latin typeface="Consolas"/>
              <a:ea typeface="Consolas"/>
              <a:cs typeface="Consolas"/>
              <a:sym typeface="Consolas"/>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2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19 January 2038</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 December 1901</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pic>
        <p:nvPicPr>
          <p:cNvPr id="1482" name="Google Shape;1482;p242"/>
          <p:cNvPicPr preferRelativeResize="0"/>
          <p:nvPr/>
        </p:nvPicPr>
        <p:blipFill>
          <a:blip r:embed="rId3">
            <a:alphaModFix/>
          </a:blip>
          <a:stretch>
            <a:fillRect/>
          </a:stretch>
        </p:blipFill>
        <p:spPr>
          <a:xfrm>
            <a:off x="2713700" y="0"/>
            <a:ext cx="3716592" cy="51435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pic>
        <p:nvPicPr>
          <p:cNvPr id="1487" name="Google Shape;1487;p243"/>
          <p:cNvPicPr preferRelativeResize="0"/>
          <p:nvPr/>
        </p:nvPicPr>
        <p:blipFill>
          <a:blip r:embed="rId3">
            <a:alphaModFix/>
          </a:blip>
          <a:stretch>
            <a:fillRect/>
          </a:stretch>
        </p:blipFill>
        <p:spPr>
          <a:xfrm>
            <a:off x="1172350" y="0"/>
            <a:ext cx="6799296"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6"/>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212" name="Google Shape;212;p46"/>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213" name="Google Shape;213;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compiler</a:t>
            </a:r>
            <a:endParaRPr sz="29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2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 × (level + 4)</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6" name="Shape 1496"/>
        <p:cNvGrpSpPr/>
        <p:nvPr/>
      </p:nvGrpSpPr>
      <p:grpSpPr>
        <a:xfrm>
          <a:off x="0" y="0"/>
          <a:ext cx="0" cy="0"/>
          <a:chOff x="0" y="0"/>
          <a:chExt cx="0" cy="0"/>
        </a:xfrm>
      </p:grpSpPr>
      <p:sp>
        <p:nvSpPr>
          <p:cNvPr id="1497" name="Google Shape;1497;p2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 × (22 + 4)</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1" name="Shape 1501"/>
        <p:cNvGrpSpPr/>
        <p:nvPr/>
      </p:nvGrpSpPr>
      <p:grpSpPr>
        <a:xfrm>
          <a:off x="0" y="0"/>
          <a:ext cx="0" cy="0"/>
          <a:chOff x="0" y="0"/>
          <a:chExt cx="0" cy="0"/>
        </a:xfrm>
      </p:grpSpPr>
      <p:sp>
        <p:nvSpPr>
          <p:cNvPr id="1502" name="Google Shape;1502;p2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260</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6" name="Shape 1506"/>
        <p:cNvGrpSpPr/>
        <p:nvPr/>
      </p:nvGrpSpPr>
      <p:grpSpPr>
        <a:xfrm>
          <a:off x="0" y="0"/>
          <a:ext cx="0" cy="0"/>
          <a:chOff x="0" y="0"/>
          <a:chExt cx="0" cy="0"/>
        </a:xfrm>
      </p:grpSpPr>
      <p:sp>
        <p:nvSpPr>
          <p:cNvPr id="1507" name="Google Shape;1507;p2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pic>
        <p:nvPicPr>
          <p:cNvPr id="1512" name="Google Shape;1512;p248"/>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correctness, design, style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id="1522" name="Google Shape;1522;p250"/>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Visual Studio Code for CS50</a:t>
            </a:r>
            <a:endParaRPr sz="5100"/>
          </a:p>
        </p:txBody>
      </p:sp>
      <p:sp>
        <p:nvSpPr>
          <p:cNvPr id="219" name="Google Shape;219;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uFill>
                  <a:noFill/>
                </a:uFill>
                <a:hlinkClick r:id="rId3">
                  <a:extLst>
                    <a:ext uri="{A12FA001-AC4F-418D-AE19-62706E023703}">
                      <ahyp:hlinkClr val="tx"/>
                    </a:ext>
                  </a:extLst>
                </a:hlinkClick>
              </a:rPr>
              <a:t>cs50.dev</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9"/>
          <p:cNvPicPr preferRelativeResize="0"/>
          <p:nvPr/>
        </p:nvPicPr>
        <p:blipFill>
          <a:blip r:embed="rId3">
            <a:alphaModFix/>
          </a:blip>
          <a:stretch>
            <a:fillRect/>
          </a:stretch>
        </p:blipFill>
        <p:spPr>
          <a:xfrm>
            <a:off x="0" y="0"/>
            <a:ext cx="9143990" cy="5143500"/>
          </a:xfrm>
          <a:prstGeom prst="rect">
            <a:avLst/>
          </a:prstGeom>
          <a:noFill/>
          <a:ln>
            <a:noFill/>
          </a:ln>
        </p:spPr>
      </p:pic>
      <p:sp>
        <p:nvSpPr>
          <p:cNvPr id="230" name="Google Shape;230;p49"/>
          <p:cNvSpPr/>
          <p:nvPr/>
        </p:nvSpPr>
        <p:spPr>
          <a:xfrm>
            <a:off x="0" y="0"/>
            <a:ext cx="2540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9"/>
          <p:cNvSpPr/>
          <p:nvPr/>
        </p:nvSpPr>
        <p:spPr>
          <a:xfrm>
            <a:off x="2540700" y="2758100"/>
            <a:ext cx="6603300" cy="23853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50"/>
          <p:cNvPicPr preferRelativeResize="0"/>
          <p:nvPr/>
        </p:nvPicPr>
        <p:blipFill>
          <a:blip r:embed="rId3">
            <a:alphaModFix/>
          </a:blip>
          <a:stretch>
            <a:fillRect/>
          </a:stretch>
        </p:blipFill>
        <p:spPr>
          <a:xfrm>
            <a:off x="0" y="0"/>
            <a:ext cx="9143990" cy="5143500"/>
          </a:xfrm>
          <a:prstGeom prst="rect">
            <a:avLst/>
          </a:prstGeom>
          <a:noFill/>
          <a:ln>
            <a:noFill/>
          </a:ln>
        </p:spPr>
      </p:pic>
      <p:sp>
        <p:nvSpPr>
          <p:cNvPr id="237" name="Google Shape;237;p50"/>
          <p:cNvSpPr/>
          <p:nvPr/>
        </p:nvSpPr>
        <p:spPr>
          <a:xfrm>
            <a:off x="0" y="0"/>
            <a:ext cx="2540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0"/>
          <p:cNvSpPr/>
          <p:nvPr/>
        </p:nvSpPr>
        <p:spPr>
          <a:xfrm>
            <a:off x="2540700" y="14909"/>
            <a:ext cx="6603300" cy="27282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51"/>
          <p:cNvPicPr preferRelativeResize="0"/>
          <p:nvPr/>
        </p:nvPicPr>
        <p:blipFill>
          <a:blip r:embed="rId3">
            <a:alphaModFix/>
          </a:blip>
          <a:stretch>
            <a:fillRect/>
          </a:stretch>
        </p:blipFill>
        <p:spPr>
          <a:xfrm>
            <a:off x="0" y="0"/>
            <a:ext cx="9143990" cy="5143500"/>
          </a:xfrm>
          <a:prstGeom prst="rect">
            <a:avLst/>
          </a:prstGeom>
          <a:noFill/>
          <a:ln>
            <a:noFill/>
          </a:ln>
        </p:spPr>
      </p:pic>
      <p:sp>
        <p:nvSpPr>
          <p:cNvPr id="244" name="Google Shape;244;p51"/>
          <p:cNvSpPr/>
          <p:nvPr/>
        </p:nvSpPr>
        <p:spPr>
          <a:xfrm>
            <a:off x="2555609" y="-100"/>
            <a:ext cx="66033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1"/>
          <p:cNvSpPr/>
          <p:nvPr/>
        </p:nvSpPr>
        <p:spPr>
          <a:xfrm>
            <a:off x="-6" y="0"/>
            <a:ext cx="551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52"/>
          <p:cNvPicPr preferRelativeResize="0"/>
          <p:nvPr/>
        </p:nvPicPr>
        <p:blipFill>
          <a:blip r:embed="rId3">
            <a:alphaModFix/>
          </a:blip>
          <a:stretch>
            <a:fillRect/>
          </a:stretch>
        </p:blipFill>
        <p:spPr>
          <a:xfrm>
            <a:off x="0" y="0"/>
            <a:ext cx="9143990" cy="5143500"/>
          </a:xfrm>
          <a:prstGeom prst="rect">
            <a:avLst/>
          </a:prstGeom>
          <a:noFill/>
          <a:ln>
            <a:noFill/>
          </a:ln>
        </p:spPr>
      </p:pic>
      <p:sp>
        <p:nvSpPr>
          <p:cNvPr id="251" name="Google Shape;251;p52"/>
          <p:cNvSpPr/>
          <p:nvPr/>
        </p:nvSpPr>
        <p:spPr>
          <a:xfrm>
            <a:off x="566522" y="-100"/>
            <a:ext cx="85923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3"/>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7"/>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code hello.c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55"/>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273" name="Google Shape;273;p56"/>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274" name="Google Shape;274;p56"/>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7"/>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7"/>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  </a:t>
            </a:r>
            <a:endParaRPr sz="3600">
              <a:solidFill>
                <a:srgbClr val="FFFFFF"/>
              </a:solidFill>
            </a:endParaRPr>
          </a:p>
        </p:txBody>
      </p:sp>
      <p:sp>
        <p:nvSpPr>
          <p:cNvPr id="281" name="Google Shape;281;p57"/>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endParaRPr sz="3600">
              <a:solidFill>
                <a:srgbClr val="FFFFFF"/>
              </a:solidFill>
            </a:endParaRPr>
          </a:p>
        </p:txBody>
      </p:sp>
      <p:pic>
        <p:nvPicPr>
          <p:cNvPr id="282" name="Google Shape;282;p57"/>
          <p:cNvPicPr preferRelativeResize="0"/>
          <p:nvPr/>
        </p:nvPicPr>
        <p:blipFill>
          <a:blip r:embed="rId3">
            <a:alphaModFix/>
          </a:blip>
          <a:stretch>
            <a:fillRect/>
          </a:stretch>
        </p:blipFill>
        <p:spPr>
          <a:xfrm>
            <a:off x="3813104" y="2060137"/>
            <a:ext cx="1517800" cy="1023225"/>
          </a:xfrm>
          <a:prstGeom prst="rect">
            <a:avLst/>
          </a:prstGeom>
          <a:noFill/>
          <a:ln>
            <a:noFill/>
          </a:ln>
        </p:spPr>
      </p:pic>
      <p:pic>
        <p:nvPicPr>
          <p:cNvPr id="283" name="Google Shape;283;p57"/>
          <p:cNvPicPr preferRelativeResize="0"/>
          <p:nvPr/>
        </p:nvPicPr>
        <p:blipFill>
          <a:blip r:embed="rId4">
            <a:alphaModFix/>
          </a:blip>
          <a:stretch>
            <a:fillRect/>
          </a:stretch>
        </p:blipFill>
        <p:spPr>
          <a:xfrm>
            <a:off x="6921582" y="1626375"/>
            <a:ext cx="1870529" cy="1890750"/>
          </a:xfrm>
          <a:prstGeom prst="rect">
            <a:avLst/>
          </a:prstGeom>
          <a:noFill/>
          <a:ln>
            <a:noFill/>
          </a:ln>
        </p:spPr>
      </p:pic>
      <p:pic>
        <p:nvPicPr>
          <p:cNvPr id="284" name="Google Shape;284;p57"/>
          <p:cNvPicPr preferRelativeResize="0"/>
          <p:nvPr/>
        </p:nvPicPr>
        <p:blipFill>
          <a:blip r:embed="rId5">
            <a:alphaModFix/>
          </a:blip>
          <a:stretch>
            <a:fillRect/>
          </a:stretch>
        </p:blipFill>
        <p:spPr>
          <a:xfrm>
            <a:off x="1224925" y="2391626"/>
            <a:ext cx="1088050" cy="4184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88" name="Shape 288"/>
        <p:cNvGrpSpPr/>
        <p:nvPr/>
      </p:nvGrpSpPr>
      <p:grpSpPr>
        <a:xfrm>
          <a:off x="0" y="0"/>
          <a:ext cx="0" cy="0"/>
          <a:chOff x="0" y="0"/>
          <a:chExt cx="0" cy="0"/>
        </a:xfrm>
      </p:grpSpPr>
      <p:sp>
        <p:nvSpPr>
          <p:cNvPr id="289" name="Google Shape;289;p5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8"/>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printf("hello, world\n");</a:t>
            </a:r>
            <a:endParaRPr sz="1800">
              <a:latin typeface="Consolas"/>
              <a:ea typeface="Consolas"/>
              <a:cs typeface="Consolas"/>
              <a:sym typeface="Consolas"/>
            </a:endParaRPr>
          </a:p>
        </p:txBody>
      </p:sp>
      <p:pic>
        <p:nvPicPr>
          <p:cNvPr id="292" name="Google Shape;292;p58"/>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96" name="Shape 296"/>
        <p:cNvGrpSpPr/>
        <p:nvPr/>
      </p:nvGrpSpPr>
      <p:grpSpPr>
        <a:xfrm>
          <a:off x="0" y="0"/>
          <a:ext cx="0" cy="0"/>
          <a:chOff x="0" y="0"/>
          <a:chExt cx="0" cy="0"/>
        </a:xfrm>
      </p:grpSpPr>
      <p:sp>
        <p:nvSpPr>
          <p:cNvPr id="297" name="Google Shape;297;p5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9"/>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a:t>
            </a:r>
            <a:r>
              <a:rPr lang="en" sz="1800">
                <a:latin typeface="Consolas"/>
                <a:ea typeface="Consolas"/>
                <a:cs typeface="Consolas"/>
                <a:sym typeface="Consolas"/>
              </a:rPr>
              <a:t>f</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00" name="Google Shape;300;p59"/>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04" name="Shape 304"/>
        <p:cNvGrpSpPr/>
        <p:nvPr/>
      </p:nvGrpSpPr>
      <p:grpSpPr>
        <a:xfrm>
          <a:off x="0" y="0"/>
          <a:ext cx="0" cy="0"/>
          <a:chOff x="0" y="0"/>
          <a:chExt cx="0" cy="0"/>
        </a:xfrm>
      </p:grpSpPr>
      <p:sp>
        <p:nvSpPr>
          <p:cNvPr id="305" name="Google Shape;305;p6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0"/>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08" name="Google Shape;308;p60"/>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12" name="Shape 312"/>
        <p:cNvGrpSpPr/>
        <p:nvPr/>
      </p:nvGrpSpPr>
      <p:grpSpPr>
        <a:xfrm>
          <a:off x="0" y="0"/>
          <a:ext cx="0" cy="0"/>
          <a:chOff x="0" y="0"/>
          <a:chExt cx="0" cy="0"/>
        </a:xfrm>
      </p:grpSpPr>
      <p:sp>
        <p:nvSpPr>
          <p:cNvPr id="313" name="Google Shape;313;p6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1"/>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a:t>
            </a:r>
            <a:r>
              <a:rPr lang="en" sz="1800">
                <a:solidFill>
                  <a:srgbClr val="FFFFFF"/>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16" name="Google Shape;316;p61"/>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20" name="Shape 320"/>
        <p:cNvGrpSpPr/>
        <p:nvPr/>
      </p:nvGrpSpPr>
      <p:grpSpPr>
        <a:xfrm>
          <a:off x="0" y="0"/>
          <a:ext cx="0" cy="0"/>
          <a:chOff x="0" y="0"/>
          <a:chExt cx="0" cy="0"/>
        </a:xfrm>
      </p:grpSpPr>
      <p:sp>
        <p:nvSpPr>
          <p:cNvPr id="321" name="Google Shape;321;p6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2"/>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onsolas"/>
                <a:ea typeface="Consolas"/>
                <a:cs typeface="Consolas"/>
                <a:sym typeface="Consolas"/>
              </a:rPr>
              <a:t>printf(</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324" name="Google Shape;324;p62"/>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28" name="Shape 328"/>
        <p:cNvGrpSpPr/>
        <p:nvPr/>
      </p:nvGrpSpPr>
      <p:grpSpPr>
        <a:xfrm>
          <a:off x="0" y="0"/>
          <a:ext cx="0" cy="0"/>
          <a:chOff x="0" y="0"/>
          <a:chExt cx="0" cy="0"/>
        </a:xfrm>
      </p:grpSpPr>
      <p:sp>
        <p:nvSpPr>
          <p:cNvPr id="329" name="Google Shape;329;p6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3"/>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printf("hello, world\n")</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32" name="Google Shape;332;p63"/>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learn how to program in </a:t>
            </a:r>
            <a:r>
              <a:rPr lang="en">
                <a:solidFill>
                  <a:srgbClr val="FFFF00"/>
                </a:solidFill>
              </a:rPr>
              <a:t>Scratch</a:t>
            </a:r>
            <a:endParaRPr>
              <a:solidFill>
                <a:srgbClr val="FF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36" name="Shape 336"/>
        <p:cNvGrpSpPr/>
        <p:nvPr/>
      </p:nvGrpSpPr>
      <p:grpSpPr>
        <a:xfrm>
          <a:off x="0" y="0"/>
          <a:ext cx="0" cy="0"/>
          <a:chOff x="0" y="0"/>
          <a:chExt cx="0" cy="0"/>
        </a:xfrm>
      </p:grpSpPr>
      <p:sp>
        <p:nvSpPr>
          <p:cNvPr id="337" name="Google Shape;337;p6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4"/>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printf("hello, world\n");</a:t>
            </a:r>
            <a:endParaRPr sz="1800">
              <a:solidFill>
                <a:srgbClr val="FFFFFF"/>
              </a:solidFill>
              <a:latin typeface="Consolas"/>
              <a:ea typeface="Consolas"/>
              <a:cs typeface="Consolas"/>
              <a:sym typeface="Consolas"/>
            </a:endParaRPr>
          </a:p>
        </p:txBody>
      </p:sp>
      <p:pic>
        <p:nvPicPr>
          <p:cNvPr id="340" name="Google Shape;340;p64"/>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escape sequences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header files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libraries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Manual Pages</a:t>
            </a:r>
            <a:endParaRPr/>
          </a:p>
        </p:txBody>
      </p:sp>
      <p:sp>
        <p:nvSpPr>
          <p:cNvPr id="361" name="Google Shape;361;p6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uFill>
                  <a:noFill/>
                </a:uFill>
                <a:hlinkClick r:id="rId3">
                  <a:extLst>
                    <a:ext uri="{A12FA001-AC4F-418D-AE19-62706E023703}">
                      <ahyp:hlinkClr val="tx"/>
                    </a:ext>
                  </a:extLst>
                </a:hlinkClick>
              </a:rPr>
              <a:t>manual.cs50.io</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stdio.h</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manual.cs50.io/#stdio.h</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manual.cs50.io/3/printf</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cs50.h</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manual.cs50.io/#cs50.h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learn how to program in </a:t>
            </a:r>
            <a:r>
              <a:rPr lang="en">
                <a:solidFill>
                  <a:srgbClr val="FFFF00"/>
                </a:solidFill>
              </a:rPr>
              <a:t>C</a:t>
            </a:r>
            <a:endParaRPr>
              <a:solidFill>
                <a:srgbClr val="FFFF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get_string</a:t>
            </a:r>
            <a:endParaRPr>
              <a:solidFill>
                <a:srgbClr val="FFFF00"/>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76"/>
          <p:cNvPicPr preferRelativeResize="0"/>
          <p:nvPr/>
        </p:nvPicPr>
        <p:blipFill>
          <a:blip r:embed="rId3">
            <a:alphaModFix/>
          </a:blip>
          <a:stretch>
            <a:fillRect/>
          </a:stretch>
        </p:blipFill>
        <p:spPr>
          <a:xfrm>
            <a:off x="2743200" y="1464013"/>
            <a:ext cx="3657600" cy="221546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7"/>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408" name="Google Shape;408;p77"/>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409" name="Google Shape;409;p77"/>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8"/>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  </a:t>
            </a:r>
            <a:endParaRPr sz="3600">
              <a:solidFill>
                <a:srgbClr val="FFFFFF"/>
              </a:solidFill>
            </a:endParaRPr>
          </a:p>
        </p:txBody>
      </p:sp>
      <p:sp>
        <p:nvSpPr>
          <p:cNvPr id="416" name="Google Shape;416;p78"/>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endParaRPr sz="3600">
              <a:solidFill>
                <a:srgbClr val="FFFFFF"/>
              </a:solidFill>
            </a:endParaRPr>
          </a:p>
        </p:txBody>
      </p:sp>
      <p:pic>
        <p:nvPicPr>
          <p:cNvPr id="417" name="Google Shape;417;p78"/>
          <p:cNvPicPr preferRelativeResize="0"/>
          <p:nvPr/>
        </p:nvPicPr>
        <p:blipFill>
          <a:blip r:embed="rId3">
            <a:alphaModFix/>
          </a:blip>
          <a:stretch>
            <a:fillRect/>
          </a:stretch>
        </p:blipFill>
        <p:spPr>
          <a:xfrm>
            <a:off x="1030830" y="2390731"/>
            <a:ext cx="1402900" cy="400829"/>
          </a:xfrm>
          <a:prstGeom prst="rect">
            <a:avLst/>
          </a:prstGeom>
          <a:noFill/>
          <a:ln>
            <a:noFill/>
          </a:ln>
        </p:spPr>
      </p:pic>
      <p:pic>
        <p:nvPicPr>
          <p:cNvPr id="418" name="Google Shape;418;p78"/>
          <p:cNvPicPr preferRelativeResize="0"/>
          <p:nvPr/>
        </p:nvPicPr>
        <p:blipFill>
          <a:blip r:embed="rId4">
            <a:alphaModFix/>
          </a:blip>
          <a:stretch>
            <a:fillRect/>
          </a:stretch>
        </p:blipFill>
        <p:spPr>
          <a:xfrm>
            <a:off x="3474700" y="2156731"/>
            <a:ext cx="2194610" cy="927300"/>
          </a:xfrm>
          <a:prstGeom prst="rect">
            <a:avLst/>
          </a:prstGeom>
          <a:noFill/>
          <a:ln>
            <a:noFill/>
          </a:ln>
        </p:spPr>
      </p:pic>
      <p:pic>
        <p:nvPicPr>
          <p:cNvPr id="419" name="Google Shape;419;p78"/>
          <p:cNvPicPr preferRelativeResize="0"/>
          <p:nvPr/>
        </p:nvPicPr>
        <p:blipFill>
          <a:blip r:embed="rId5">
            <a:alphaModFix/>
          </a:blip>
          <a:stretch>
            <a:fillRect/>
          </a:stretch>
        </p:blipFill>
        <p:spPr>
          <a:xfrm>
            <a:off x="6747541" y="2390725"/>
            <a:ext cx="757116" cy="400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23" name="Shape 423"/>
        <p:cNvGrpSpPr/>
        <p:nvPr/>
      </p:nvGrpSpPr>
      <p:grpSpPr>
        <a:xfrm>
          <a:off x="0" y="0"/>
          <a:ext cx="0" cy="0"/>
          <a:chOff x="0" y="0"/>
          <a:chExt cx="0" cy="0"/>
        </a:xfrm>
      </p:grpSpPr>
      <p:sp>
        <p:nvSpPr>
          <p:cNvPr id="424" name="Google Shape;424;p7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9"/>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pic>
        <p:nvPicPr>
          <p:cNvPr id="427" name="Google Shape;427;p79"/>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31" name="Shape 431"/>
        <p:cNvGrpSpPr/>
        <p:nvPr/>
      </p:nvGrpSpPr>
      <p:grpSpPr>
        <a:xfrm>
          <a:off x="0" y="0"/>
          <a:ext cx="0" cy="0"/>
          <a:chOff x="0" y="0"/>
          <a:chExt cx="0" cy="0"/>
        </a:xfrm>
      </p:grpSpPr>
      <p:sp>
        <p:nvSpPr>
          <p:cNvPr id="432" name="Google Shape;432;p8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0"/>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                    </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35" name="Google Shape;435;p80"/>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39" name="Shape 439"/>
        <p:cNvGrpSpPr/>
        <p:nvPr/>
      </p:nvGrpSpPr>
      <p:grpSpPr>
        <a:xfrm>
          <a:off x="0" y="0"/>
          <a:ext cx="0" cy="0"/>
          <a:chOff x="0" y="0"/>
          <a:chExt cx="0" cy="0"/>
        </a:xfrm>
      </p:grpSpPr>
      <p:sp>
        <p:nvSpPr>
          <p:cNvPr id="440" name="Google Shape;440;p8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1"/>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a:t>
            </a:r>
            <a:r>
              <a:rPr lang="en">
                <a:solidFill>
                  <a:srgbClr val="FFFFFF"/>
                </a:solidFill>
                <a:latin typeface="Consolas"/>
                <a:ea typeface="Consolas"/>
                <a:cs typeface="Consolas"/>
                <a:sym typeface="Consolas"/>
              </a:rPr>
              <a:t>What's your name? </a:t>
            </a:r>
            <a:r>
              <a:rPr lang="en">
                <a:latin typeface="Consolas"/>
                <a:ea typeface="Consolas"/>
                <a:cs typeface="Consolas"/>
                <a:sym typeface="Consolas"/>
              </a:rPr>
              <a:t>"</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43" name="Google Shape;443;p81"/>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47" name="Shape 447"/>
        <p:cNvGrpSpPr/>
        <p:nvPr/>
      </p:nvGrpSpPr>
      <p:grpSpPr>
        <a:xfrm>
          <a:off x="0" y="0"/>
          <a:ext cx="0" cy="0"/>
          <a:chOff x="0" y="0"/>
          <a:chExt cx="0" cy="0"/>
        </a:xfrm>
      </p:grpSpPr>
      <p:sp>
        <p:nvSpPr>
          <p:cNvPr id="448" name="Google Shape;448;p8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2"/>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get_string("What's your name? ")</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51" name="Google Shape;451;p82"/>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55" name="Shape 455"/>
        <p:cNvGrpSpPr/>
        <p:nvPr/>
      </p:nvGrpSpPr>
      <p:grpSpPr>
        <a:xfrm>
          <a:off x="0" y="0"/>
          <a:ext cx="0" cy="0"/>
          <a:chOff x="0" y="0"/>
          <a:chExt cx="0" cy="0"/>
        </a:xfrm>
      </p:grpSpPr>
      <p:sp>
        <p:nvSpPr>
          <p:cNvPr id="456" name="Google Shape;456;p8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3"/>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t>
            </a:r>
            <a:r>
              <a:rPr lang="en">
                <a:solidFill>
                  <a:srgbClr val="FFFFFF"/>
                </a:solidFill>
                <a:latin typeface="Consolas"/>
                <a:ea typeface="Consolas"/>
                <a:cs typeface="Consolas"/>
                <a:sym typeface="Consolas"/>
              </a:rPr>
              <a:t>answer = get_string("What's your name? ")</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59" name="Google Shape;459;p83"/>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learn how to solve problems</a:t>
            </a:r>
            <a:endParaRPr sz="3200">
              <a:solidFill>
                <a:srgbClr val="FFFF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63" name="Shape 463"/>
        <p:cNvGrpSpPr/>
        <p:nvPr/>
      </p:nvGrpSpPr>
      <p:grpSpPr>
        <a:xfrm>
          <a:off x="0" y="0"/>
          <a:ext cx="0" cy="0"/>
          <a:chOff x="0" y="0"/>
          <a:chExt cx="0" cy="0"/>
        </a:xfrm>
      </p:grpSpPr>
      <p:sp>
        <p:nvSpPr>
          <p:cNvPr id="464" name="Google Shape;464;p8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4"/>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 ")</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67" name="Google Shape;467;p84"/>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71" name="Shape 471"/>
        <p:cNvGrpSpPr/>
        <p:nvPr/>
      </p:nvGrpSpPr>
      <p:grpSpPr>
        <a:xfrm>
          <a:off x="0" y="0"/>
          <a:ext cx="0" cy="0"/>
          <a:chOff x="0" y="0"/>
          <a:chExt cx="0" cy="0"/>
        </a:xfrm>
      </p:grpSpPr>
      <p:sp>
        <p:nvSpPr>
          <p:cNvPr id="472" name="Google Shape;472;p8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5"/>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75" name="Google Shape;475;p85"/>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79" name="Shape 479"/>
        <p:cNvGrpSpPr/>
        <p:nvPr/>
      </p:nvGrpSpPr>
      <p:grpSpPr>
        <a:xfrm>
          <a:off x="0" y="0"/>
          <a:ext cx="0" cy="0"/>
          <a:chOff x="0" y="0"/>
          <a:chExt cx="0" cy="0"/>
        </a:xfrm>
      </p:grpSpPr>
      <p:sp>
        <p:nvSpPr>
          <p:cNvPr id="480" name="Google Shape;480;p8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6"/>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83" name="Google Shape;483;p86"/>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87" name="Shape 487"/>
        <p:cNvGrpSpPr/>
        <p:nvPr/>
      </p:nvGrpSpPr>
      <p:grpSpPr>
        <a:xfrm>
          <a:off x="0" y="0"/>
          <a:ext cx="0" cy="0"/>
          <a:chOff x="0" y="0"/>
          <a:chExt cx="0" cy="0"/>
        </a:xfrm>
      </p:grpSpPr>
      <p:sp>
        <p:nvSpPr>
          <p:cNvPr id="488" name="Google Shape;488;p8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7"/>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"hello, %s\n",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491" name="Google Shape;491;p87"/>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95" name="Shape 495"/>
        <p:cNvGrpSpPr/>
        <p:nvPr/>
      </p:nvGrpSpPr>
      <p:grpSpPr>
        <a:xfrm>
          <a:off x="0" y="0"/>
          <a:ext cx="0" cy="0"/>
          <a:chOff x="0" y="0"/>
          <a:chExt cx="0" cy="0"/>
        </a:xfrm>
      </p:grpSpPr>
      <p:sp>
        <p:nvSpPr>
          <p:cNvPr id="496" name="Google Shape;496;p8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8"/>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a:t>
            </a:r>
            <a:r>
              <a:rPr lang="en">
                <a:solidFill>
                  <a:srgbClr val="FFFFFF"/>
                </a:solidFill>
                <a:latin typeface="Consolas"/>
                <a:ea typeface="Consolas"/>
                <a:cs typeface="Consolas"/>
                <a:sym typeface="Consolas"/>
              </a:rPr>
              <a:t>hello, %s</a:t>
            </a:r>
            <a:r>
              <a:rPr lang="en">
                <a:latin typeface="Consolas"/>
                <a:ea typeface="Consolas"/>
                <a:cs typeface="Consolas"/>
                <a:sym typeface="Consolas"/>
              </a:rPr>
              <a:t>\n",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499" name="Google Shape;499;p88"/>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03" name="Shape 503"/>
        <p:cNvGrpSpPr/>
        <p:nvPr/>
      </p:nvGrpSpPr>
      <p:grpSpPr>
        <a:xfrm>
          <a:off x="0" y="0"/>
          <a:ext cx="0" cy="0"/>
          <a:chOff x="0" y="0"/>
          <a:chExt cx="0" cy="0"/>
        </a:xfrm>
      </p:grpSpPr>
      <p:sp>
        <p:nvSpPr>
          <p:cNvPr id="504" name="Google Shape;504;p8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9"/>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printf("hello, %s</a:t>
            </a:r>
            <a:r>
              <a:rPr lang="en">
                <a:latin typeface="Consolas"/>
                <a:ea typeface="Consolas"/>
                <a:cs typeface="Consolas"/>
                <a:sym typeface="Consolas"/>
              </a:rPr>
              <a:t>\n</a:t>
            </a:r>
            <a:r>
              <a:rPr lang="en">
                <a:solidFill>
                  <a:srgbClr val="FFFFFF"/>
                </a:solidFill>
                <a:latin typeface="Consolas"/>
                <a:ea typeface="Consolas"/>
                <a:cs typeface="Consolas"/>
                <a:sym typeface="Consolas"/>
              </a:rPr>
              <a:t>"</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07" name="Google Shape;507;p89"/>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11" name="Shape 511"/>
        <p:cNvGrpSpPr/>
        <p:nvPr/>
      </p:nvGrpSpPr>
      <p:grpSpPr>
        <a:xfrm>
          <a:off x="0" y="0"/>
          <a:ext cx="0" cy="0"/>
          <a:chOff x="0" y="0"/>
          <a:chExt cx="0" cy="0"/>
        </a:xfrm>
      </p:grpSpPr>
      <p:sp>
        <p:nvSpPr>
          <p:cNvPr id="512" name="Google Shape;512;p9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9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90"/>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printf("hello, %s\n"</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15" name="Google Shape;515;p90"/>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19" name="Shape 519"/>
        <p:cNvGrpSpPr/>
        <p:nvPr/>
      </p:nvGrpSpPr>
      <p:grpSpPr>
        <a:xfrm>
          <a:off x="0" y="0"/>
          <a:ext cx="0" cy="0"/>
          <a:chOff x="0" y="0"/>
          <a:chExt cx="0" cy="0"/>
        </a:xfrm>
      </p:grpSpPr>
      <p:sp>
        <p:nvSpPr>
          <p:cNvPr id="520" name="Google Shape;520;p9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91"/>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printf("hello, %s\n", answer);</a:t>
            </a:r>
            <a:endParaRPr>
              <a:solidFill>
                <a:srgbClr val="FFFFFF"/>
              </a:solidFill>
              <a:latin typeface="Consolas"/>
              <a:ea typeface="Consolas"/>
              <a:cs typeface="Consolas"/>
              <a:sym typeface="Consolas"/>
            </a:endParaRPr>
          </a:p>
        </p:txBody>
      </p:sp>
      <p:pic>
        <p:nvPicPr>
          <p:cNvPr id="523" name="Google Shape;523;p91"/>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learn how to solve problems </a:t>
            </a:r>
            <a:r>
              <a:rPr lang="en" sz="3200">
                <a:solidFill>
                  <a:srgbClr val="FFFF00"/>
                </a:solidFill>
              </a:rPr>
              <a:t>with functions</a:t>
            </a:r>
            <a:endParaRPr sz="3200">
              <a:solidFill>
                <a:srgbClr val="FFFF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string</a:t>
            </a:r>
            <a:endParaRPr>
              <a:solidFill>
                <a:srgbClr val="FFFF00"/>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int</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get_int</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format codes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0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00"/>
                </a:solidFill>
                <a:latin typeface="Consolas"/>
                <a:ea typeface="Consolas"/>
                <a:cs typeface="Consolas"/>
                <a:sym typeface="Consolas"/>
              </a:rPr>
              <a:t>%s</a:t>
            </a:r>
            <a:endParaRPr>
              <a:solidFill>
                <a:srgbClr val="FFFF00"/>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0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00"/>
                </a:solidFill>
                <a:latin typeface="Consolas"/>
                <a:ea typeface="Consolas"/>
                <a:cs typeface="Consolas"/>
                <a:sym typeface="Consolas"/>
              </a:rPr>
              <a:t>%i</a:t>
            </a:r>
            <a:endParaRPr>
              <a:solidFill>
                <a:srgbClr val="FFFF00"/>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0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conditionals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82" name="Shape 582"/>
        <p:cNvGrpSpPr/>
        <p:nvPr/>
      </p:nvGrpSpPr>
      <p:grpSpPr>
        <a:xfrm>
          <a:off x="0" y="0"/>
          <a:ext cx="0" cy="0"/>
          <a:chOff x="0" y="0"/>
          <a:chExt cx="0" cy="0"/>
        </a:xfrm>
      </p:grpSpPr>
      <p:sp>
        <p:nvSpPr>
          <p:cNvPr id="583" name="Google Shape;583;p10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0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03"/>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586" name="Google Shape;586;p103"/>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learn how to solve problems </a:t>
            </a:r>
            <a:r>
              <a:rPr lang="en" sz="3200">
                <a:solidFill>
                  <a:srgbClr val="FFFF00"/>
                </a:solidFill>
              </a:rPr>
              <a:t>with variables</a:t>
            </a:r>
            <a:endParaRPr sz="3200">
              <a:solidFill>
                <a:srgbClr val="FFFF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90" name="Shape 590"/>
        <p:cNvGrpSpPr/>
        <p:nvPr/>
      </p:nvGrpSpPr>
      <p:grpSpPr>
        <a:xfrm>
          <a:off x="0" y="0"/>
          <a:ext cx="0" cy="0"/>
          <a:chOff x="0" y="0"/>
          <a:chExt cx="0" cy="0"/>
        </a:xfrm>
      </p:grpSpPr>
      <p:sp>
        <p:nvSpPr>
          <p:cNvPr id="591" name="Google Shape;591;p10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0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04"/>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594" name="Google Shape;594;p104"/>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98" name="Shape 598"/>
        <p:cNvGrpSpPr/>
        <p:nvPr/>
      </p:nvGrpSpPr>
      <p:grpSpPr>
        <a:xfrm>
          <a:off x="0" y="0"/>
          <a:ext cx="0" cy="0"/>
          <a:chOff x="0" y="0"/>
          <a:chExt cx="0" cy="0"/>
        </a:xfrm>
      </p:grpSpPr>
      <p:sp>
        <p:nvSpPr>
          <p:cNvPr id="599" name="Google Shape;599;p10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0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5"/>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02" name="Google Shape;602;p105"/>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06" name="Shape 606"/>
        <p:cNvGrpSpPr/>
        <p:nvPr/>
      </p:nvGrpSpPr>
      <p:grpSpPr>
        <a:xfrm>
          <a:off x="0" y="0"/>
          <a:ext cx="0" cy="0"/>
          <a:chOff x="0" y="0"/>
          <a:chExt cx="0" cy="0"/>
        </a:xfrm>
      </p:grpSpPr>
      <p:sp>
        <p:nvSpPr>
          <p:cNvPr id="607" name="Google Shape;607;p10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6"/>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10" name="Google Shape;610;p106"/>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14" name="Shape 614"/>
        <p:cNvGrpSpPr/>
        <p:nvPr/>
      </p:nvGrpSpPr>
      <p:grpSpPr>
        <a:xfrm>
          <a:off x="0" y="0"/>
          <a:ext cx="0" cy="0"/>
          <a:chOff x="0" y="0"/>
          <a:chExt cx="0" cy="0"/>
        </a:xfrm>
      </p:grpSpPr>
      <p:sp>
        <p:nvSpPr>
          <p:cNvPr id="615" name="Google Shape;615;p10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7"/>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18" name="Google Shape;618;p107"/>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22" name="Shape 622"/>
        <p:cNvGrpSpPr/>
        <p:nvPr/>
      </p:nvGrpSpPr>
      <p:grpSpPr>
        <a:xfrm>
          <a:off x="0" y="0"/>
          <a:ext cx="0" cy="0"/>
          <a:chOff x="0" y="0"/>
          <a:chExt cx="0" cy="0"/>
        </a:xfrm>
      </p:grpSpPr>
      <p:sp>
        <p:nvSpPr>
          <p:cNvPr id="623" name="Google Shape;623;p10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08"/>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not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26" name="Google Shape;626;p108"/>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30" name="Shape 630"/>
        <p:cNvGrpSpPr/>
        <p:nvPr/>
      </p:nvGrpSpPr>
      <p:grpSpPr>
        <a:xfrm>
          <a:off x="0" y="0"/>
          <a:ext cx="0" cy="0"/>
          <a:chOff x="0" y="0"/>
          <a:chExt cx="0" cy="0"/>
        </a:xfrm>
      </p:grpSpPr>
      <p:sp>
        <p:nvSpPr>
          <p:cNvPr id="631" name="Google Shape;631;p10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9"/>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 if (x &gt; 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 if (x == 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34" name="Google Shape;634;p109"/>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38" name="Shape 638"/>
        <p:cNvGrpSpPr/>
        <p:nvPr/>
      </p:nvGrpSpPr>
      <p:grpSpPr>
        <a:xfrm>
          <a:off x="0" y="0"/>
          <a:ext cx="0" cy="0"/>
          <a:chOff x="0" y="0"/>
          <a:chExt cx="0" cy="0"/>
        </a:xfrm>
      </p:grpSpPr>
      <p:sp>
        <p:nvSpPr>
          <p:cNvPr id="639" name="Google Shape;639;p11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0"/>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42" name="Google Shape;642;p110"/>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46" name="Shape 646"/>
        <p:cNvGrpSpPr/>
        <p:nvPr/>
      </p:nvGrpSpPr>
      <p:grpSpPr>
        <a:xfrm>
          <a:off x="0" y="0"/>
          <a:ext cx="0" cy="0"/>
          <a:chOff x="0" y="0"/>
          <a:chExt cx="0" cy="0"/>
        </a:xfrm>
      </p:grpSpPr>
      <p:sp>
        <p:nvSpPr>
          <p:cNvPr id="647" name="Google Shape;647;p11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1"/>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50" name="Google Shape;650;p111"/>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54" name="Shape 654"/>
        <p:cNvGrpSpPr/>
        <p:nvPr/>
      </p:nvGrpSpPr>
      <p:grpSpPr>
        <a:xfrm>
          <a:off x="0" y="0"/>
          <a:ext cx="0" cy="0"/>
          <a:chOff x="0" y="0"/>
          <a:chExt cx="0" cy="0"/>
        </a:xfrm>
      </p:grpSpPr>
      <p:sp>
        <p:nvSpPr>
          <p:cNvPr id="655" name="Google Shape;655;p11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2"/>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58" name="Google Shape;658;p112"/>
          <p:cNvPicPr preferRelativeResize="0"/>
          <p:nvPr/>
        </p:nvPicPr>
        <p:blipFill>
          <a:blip r:embed="rId3">
            <a:alphaModFix/>
          </a:blip>
          <a:stretch>
            <a:fillRect/>
          </a:stretch>
        </p:blipFill>
        <p:spPr>
          <a:xfrm>
            <a:off x="457200" y="358300"/>
            <a:ext cx="2610575" cy="36315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variables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learn how to solve problems </a:t>
            </a:r>
            <a:r>
              <a:rPr lang="en" sz="3200">
                <a:solidFill>
                  <a:srgbClr val="FFFF00"/>
                </a:solidFill>
              </a:rPr>
              <a:t>with conditionals</a:t>
            </a:r>
            <a:endParaRPr sz="3200">
              <a:solidFill>
                <a:srgbClr val="FFFF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67" name="Shape 667"/>
        <p:cNvGrpSpPr/>
        <p:nvPr/>
      </p:nvGrpSpPr>
      <p:grpSpPr>
        <a:xfrm>
          <a:off x="0" y="0"/>
          <a:ext cx="0" cy="0"/>
          <a:chOff x="0" y="0"/>
          <a:chExt cx="0" cy="0"/>
        </a:xfrm>
      </p:grpSpPr>
      <p:sp>
        <p:nvSpPr>
          <p:cNvPr id="668" name="Google Shape;668;p11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4"/>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int counter = 0;</a:t>
            </a:r>
            <a:endParaRPr sz="1800">
              <a:latin typeface="Consolas"/>
              <a:ea typeface="Consolas"/>
              <a:cs typeface="Consolas"/>
              <a:sym typeface="Consolas"/>
            </a:endParaRPr>
          </a:p>
        </p:txBody>
      </p:sp>
      <p:pic>
        <p:nvPicPr>
          <p:cNvPr id="671" name="Google Shape;671;p114"/>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75" name="Shape 675"/>
        <p:cNvGrpSpPr/>
        <p:nvPr/>
      </p:nvGrpSpPr>
      <p:grpSpPr>
        <a:xfrm>
          <a:off x="0" y="0"/>
          <a:ext cx="0" cy="0"/>
          <a:chOff x="0" y="0"/>
          <a:chExt cx="0" cy="0"/>
        </a:xfrm>
      </p:grpSpPr>
      <p:sp>
        <p:nvSpPr>
          <p:cNvPr id="676" name="Google Shape;676;p11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5"/>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int</a:t>
            </a:r>
            <a:r>
              <a:rPr lang="en" sz="1800">
                <a:solidFill>
                  <a:srgbClr val="FFFFFF"/>
                </a:solidFill>
                <a:latin typeface="Consolas"/>
                <a:ea typeface="Consolas"/>
                <a:cs typeface="Consolas"/>
                <a:sym typeface="Consolas"/>
              </a:rPr>
              <a: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79" name="Google Shape;679;p115"/>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83" name="Shape 683"/>
        <p:cNvGrpSpPr/>
        <p:nvPr/>
      </p:nvGrpSpPr>
      <p:grpSpPr>
        <a:xfrm>
          <a:off x="0" y="0"/>
          <a:ext cx="0" cy="0"/>
          <a:chOff x="0" y="0"/>
          <a:chExt cx="0" cy="0"/>
        </a:xfrm>
      </p:grpSpPr>
      <p:sp>
        <p:nvSpPr>
          <p:cNvPr id="684" name="Google Shape;684;p11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6"/>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int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87" name="Google Shape;687;p116"/>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91" name="Shape 691"/>
        <p:cNvGrpSpPr/>
        <p:nvPr/>
      </p:nvGrpSpPr>
      <p:grpSpPr>
        <a:xfrm>
          <a:off x="0" y="0"/>
          <a:ext cx="0" cy="0"/>
          <a:chOff x="0" y="0"/>
          <a:chExt cx="0" cy="0"/>
        </a:xfrm>
      </p:grpSpPr>
      <p:sp>
        <p:nvSpPr>
          <p:cNvPr id="692" name="Google Shape;692;p11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7"/>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int counter = 0;</a:t>
            </a:r>
            <a:endParaRPr sz="1800">
              <a:solidFill>
                <a:srgbClr val="FFFFFF"/>
              </a:solidFill>
              <a:latin typeface="Consolas"/>
              <a:ea typeface="Consolas"/>
              <a:cs typeface="Consolas"/>
              <a:sym typeface="Consolas"/>
            </a:endParaRPr>
          </a:p>
        </p:txBody>
      </p:sp>
      <p:pic>
        <p:nvPicPr>
          <p:cNvPr id="695" name="Google Shape;695;p117"/>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99" name="Shape 699"/>
        <p:cNvGrpSpPr/>
        <p:nvPr/>
      </p:nvGrpSpPr>
      <p:grpSpPr>
        <a:xfrm>
          <a:off x="0" y="0"/>
          <a:ext cx="0" cy="0"/>
          <a:chOff x="0" y="0"/>
          <a:chExt cx="0" cy="0"/>
        </a:xfrm>
      </p:grpSpPr>
      <p:sp>
        <p:nvSpPr>
          <p:cNvPr id="700" name="Google Shape;700;p11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8"/>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counter = counter + 1;</a:t>
            </a:r>
            <a:endParaRPr sz="1800">
              <a:latin typeface="Consolas"/>
              <a:ea typeface="Consolas"/>
              <a:cs typeface="Consolas"/>
              <a:sym typeface="Consolas"/>
            </a:endParaRPr>
          </a:p>
        </p:txBody>
      </p:sp>
      <p:pic>
        <p:nvPicPr>
          <p:cNvPr id="703" name="Google Shape;703;p118"/>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07" name="Shape 707"/>
        <p:cNvGrpSpPr/>
        <p:nvPr/>
      </p:nvGrpSpPr>
      <p:grpSpPr>
        <a:xfrm>
          <a:off x="0" y="0"/>
          <a:ext cx="0" cy="0"/>
          <a:chOff x="0" y="0"/>
          <a:chExt cx="0" cy="0"/>
        </a:xfrm>
      </p:grpSpPr>
      <p:sp>
        <p:nvSpPr>
          <p:cNvPr id="708" name="Google Shape;708;p11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1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9"/>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 = counter + 1;</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11" name="Google Shape;711;p119"/>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15" name="Shape 715"/>
        <p:cNvGrpSpPr/>
        <p:nvPr/>
      </p:nvGrpSpPr>
      <p:grpSpPr>
        <a:xfrm>
          <a:off x="0" y="0"/>
          <a:ext cx="0" cy="0"/>
          <a:chOff x="0" y="0"/>
          <a:chExt cx="0" cy="0"/>
        </a:xfrm>
      </p:grpSpPr>
      <p:sp>
        <p:nvSpPr>
          <p:cNvPr id="716" name="Google Shape;716;p12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2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0"/>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 += 1;</a:t>
            </a:r>
            <a:endParaRPr sz="1800">
              <a:solidFill>
                <a:srgbClr val="FFFFFF"/>
              </a:solidFill>
              <a:latin typeface="Consolas"/>
              <a:ea typeface="Consolas"/>
              <a:cs typeface="Consolas"/>
              <a:sym typeface="Consolas"/>
            </a:endParaRPr>
          </a:p>
        </p:txBody>
      </p:sp>
      <p:pic>
        <p:nvPicPr>
          <p:cNvPr id="719" name="Google Shape;719;p120"/>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23" name="Shape 723"/>
        <p:cNvGrpSpPr/>
        <p:nvPr/>
      </p:nvGrpSpPr>
      <p:grpSpPr>
        <a:xfrm>
          <a:off x="0" y="0"/>
          <a:ext cx="0" cy="0"/>
          <a:chOff x="0" y="0"/>
          <a:chExt cx="0" cy="0"/>
        </a:xfrm>
      </p:grpSpPr>
      <p:sp>
        <p:nvSpPr>
          <p:cNvPr id="724" name="Google Shape;724;p12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21"/>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27" name="Google Shape;727;p121"/>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31" name="Shape 731"/>
        <p:cNvGrpSpPr/>
        <p:nvPr/>
      </p:nvGrpSpPr>
      <p:grpSpPr>
        <a:xfrm>
          <a:off x="0" y="0"/>
          <a:ext cx="0" cy="0"/>
          <a:chOff x="0" y="0"/>
          <a:chExt cx="0" cy="0"/>
        </a:xfrm>
      </p:grpSpPr>
      <p:sp>
        <p:nvSpPr>
          <p:cNvPr id="732" name="Google Shape;732;p12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2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22"/>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35" name="Google Shape;735;p122"/>
          <p:cNvPicPr preferRelativeResize="0"/>
          <p:nvPr/>
        </p:nvPicPr>
        <p:blipFill>
          <a:blip r:embed="rId3">
            <a:alphaModFix/>
          </a:blip>
          <a:stretch>
            <a:fillRect/>
          </a:stretch>
        </p:blipFill>
        <p:spPr>
          <a:xfrm>
            <a:off x="457200" y="2251788"/>
            <a:ext cx="2743200" cy="63990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